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7" r:id="rId2"/>
    <p:sldId id="260" r:id="rId3"/>
    <p:sldId id="261" r:id="rId4"/>
    <p:sldId id="262" r:id="rId5"/>
    <p:sldId id="263" r:id="rId6"/>
    <p:sldId id="264" r:id="rId7"/>
    <p:sldId id="271" r:id="rId8"/>
    <p:sldId id="266" r:id="rId9"/>
    <p:sldId id="267" r:id="rId10"/>
    <p:sldId id="268" r:id="rId11"/>
    <p:sldId id="269" r:id="rId12"/>
    <p:sldId id="270" r:id="rId13"/>
    <p:sldId id="272" r:id="rId14"/>
    <p:sldId id="274" r:id="rId15"/>
    <p:sldId id="275" r:id="rId16"/>
    <p:sldId id="279" r:id="rId17"/>
    <p:sldId id="278"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65" d="100"/>
          <a:sy n="65" d="100"/>
        </p:scale>
        <p:origin x="724" y="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160A9-4DB4-4B27-885D-7ADF6E525BCC}" type="datetimeFigureOut">
              <a:rPr lang="en-IN" smtClean="0"/>
              <a:t>10-11-2024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C15FA-C3B3-47FD-893E-754AC8C6E0BA}" type="slidenum">
              <a:rPr lang="en-IN" smtClean="0"/>
              <a:t>‹#›</a:t>
            </a:fld>
            <a:endParaRPr lang="en-IN"/>
          </a:p>
        </p:txBody>
      </p:sp>
    </p:spTree>
    <p:extLst>
      <p:ext uri="{BB962C8B-B14F-4D97-AF65-F5344CB8AC3E}">
        <p14:creationId xmlns:p14="http://schemas.microsoft.com/office/powerpoint/2010/main" val="3863946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7E6917-D6ED-4969-A231-78C93FBCF088}" type="datetime1">
              <a:rPr lang="en-IN" smtClean="0"/>
              <a:t>10-11-2024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4008717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1B7EFC-998A-4463-879F-49A1FA2DFBC2}" type="datetime1">
              <a:rPr lang="en-IN" smtClean="0"/>
              <a:t>10-11-2024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1587042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40897-F791-451E-A144-B94D3D5A3231}" type="datetime1">
              <a:rPr lang="en-IN" smtClean="0"/>
              <a:t>10-11-2024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85251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06AD74-9B20-48C2-9C26-9E7F7A0DADE9}" type="datetime1">
              <a:rPr lang="en-IN" smtClean="0"/>
              <a:t>10-11-2024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3827413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022BD-1F7B-469D-839A-F235024CD21E}" type="datetime1">
              <a:rPr lang="en-IN" smtClean="0"/>
              <a:t>10-11-2024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4569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69C361-4315-46CE-8422-A0F7EBE55E67}" type="datetime1">
              <a:rPr lang="en-IN" smtClean="0"/>
              <a:t>10-11-2024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1790449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B48754-F68F-4B08-8314-EF4C5A511C0D}" type="datetime1">
              <a:rPr lang="en-IN" smtClean="0"/>
              <a:t>10-11-2024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4118051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D55C1B-FBF5-4493-A499-1D49E9981F05}" type="datetime1">
              <a:rPr lang="en-IN" smtClean="0"/>
              <a:t>10-11-2024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703617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14DE0B-DD7F-4F83-A454-413A691BEF3C}" type="datetime1">
              <a:rPr lang="en-IN" smtClean="0"/>
              <a:t>10-11-2024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15741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B50D27-3CA1-468D-B879-FC78F42E505F}" type="datetime1">
              <a:rPr lang="en-IN" smtClean="0"/>
              <a:t>10-11-2024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338229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D33DDB-9068-4180-BED8-B190294B80E0}" type="datetime1">
              <a:rPr lang="en-IN" smtClean="0"/>
              <a:t>10-11-2024</a:t>
            </a:fld>
            <a:endParaRPr lang="en-IN"/>
          </a:p>
        </p:txBody>
      </p:sp>
      <p:sp>
        <p:nvSpPr>
          <p:cNvPr id="6" name="Footer Placeholder 5"/>
          <p:cNvSpPr>
            <a:spLocks noGrp="1"/>
          </p:cNvSpPr>
          <p:nvPr>
            <p:ph type="ftr" sz="quarter" idx="11"/>
          </p:nvPr>
        </p:nvSpPr>
        <p:spPr/>
        <p:txBody>
          <a:bodyPr/>
          <a:lstStyle/>
          <a:p>
            <a:r>
              <a:rPr lang="en-US"/>
              <a:t>22AIE442- Robotic Operating Systems &amp; Robot Simulation</a:t>
            </a:r>
            <a:endParaRPr lang="en-IN"/>
          </a:p>
        </p:txBody>
      </p:sp>
      <p:sp>
        <p:nvSpPr>
          <p:cNvPr id="7" name="Slide Number Placeholder 6"/>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2532838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E0661F-601A-4723-81AA-A90B3B4E6815}" type="datetime1">
              <a:rPr lang="en-IN" smtClean="0"/>
              <a:t>10-11-2024</a:t>
            </a:fld>
            <a:endParaRPr lang="en-IN"/>
          </a:p>
        </p:txBody>
      </p:sp>
      <p:sp>
        <p:nvSpPr>
          <p:cNvPr id="8" name="Footer Placeholder 7"/>
          <p:cNvSpPr>
            <a:spLocks noGrp="1"/>
          </p:cNvSpPr>
          <p:nvPr>
            <p:ph type="ftr" sz="quarter" idx="11"/>
          </p:nvPr>
        </p:nvSpPr>
        <p:spPr/>
        <p:txBody>
          <a:bodyPr/>
          <a:lstStyle/>
          <a:p>
            <a:r>
              <a:rPr lang="en-US"/>
              <a:t>22AIE442- Robotic Operating Systems &amp; Robot Simulation</a:t>
            </a:r>
            <a:endParaRPr lang="en-IN"/>
          </a:p>
        </p:txBody>
      </p:sp>
      <p:sp>
        <p:nvSpPr>
          <p:cNvPr id="9" name="Slide Number Placeholder 8"/>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2806695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371799-73B6-4AF0-AB71-75010CA20D4E}" type="datetime1">
              <a:rPr lang="en-IN" smtClean="0"/>
              <a:t>10-11-2024</a:t>
            </a:fld>
            <a:endParaRPr lang="en-IN"/>
          </a:p>
        </p:txBody>
      </p:sp>
      <p:sp>
        <p:nvSpPr>
          <p:cNvPr id="4" name="Footer Placeholder 3"/>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518652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291A9-5610-4E3E-93FB-FD67A6B7A1DC}" type="datetime1">
              <a:rPr lang="en-IN" smtClean="0"/>
              <a:t>10-11-2024</a:t>
            </a:fld>
            <a:endParaRPr lang="en-IN"/>
          </a:p>
        </p:txBody>
      </p:sp>
      <p:sp>
        <p:nvSpPr>
          <p:cNvPr id="3" name="Footer Placeholder 2"/>
          <p:cNvSpPr>
            <a:spLocks noGrp="1"/>
          </p:cNvSpPr>
          <p:nvPr>
            <p:ph type="ftr" sz="quarter" idx="11"/>
          </p:nvPr>
        </p:nvSpPr>
        <p:spPr/>
        <p:txBody>
          <a:bodyPr/>
          <a:lstStyle/>
          <a:p>
            <a:r>
              <a:rPr lang="en-US"/>
              <a:t>22AIE442- Robotic Operating Systems &amp; Robot Simulation</a:t>
            </a:r>
            <a:endParaRPr lang="en-IN"/>
          </a:p>
        </p:txBody>
      </p:sp>
      <p:sp>
        <p:nvSpPr>
          <p:cNvPr id="4" name="Slide Number Placeholder 3"/>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88601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FBE46-72A1-4E23-B41C-08E3D097F4FC}" type="datetime1">
              <a:rPr lang="en-IN" smtClean="0"/>
              <a:t>10-11-2024</a:t>
            </a:fld>
            <a:endParaRPr lang="en-IN"/>
          </a:p>
        </p:txBody>
      </p:sp>
      <p:sp>
        <p:nvSpPr>
          <p:cNvPr id="6" name="Footer Placeholder 5"/>
          <p:cNvSpPr>
            <a:spLocks noGrp="1"/>
          </p:cNvSpPr>
          <p:nvPr>
            <p:ph type="ftr" sz="quarter" idx="11"/>
          </p:nvPr>
        </p:nvSpPr>
        <p:spPr/>
        <p:txBody>
          <a:bodyPr/>
          <a:lstStyle/>
          <a:p>
            <a:r>
              <a:rPr lang="en-US"/>
              <a:t>22AIE442- Robotic Operating Systems &amp; Robot Simulation</a:t>
            </a:r>
            <a:endParaRPr lang="en-IN"/>
          </a:p>
        </p:txBody>
      </p:sp>
      <p:sp>
        <p:nvSpPr>
          <p:cNvPr id="7" name="Slide Number Placeholder 6"/>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3903382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FB1ECD-96E9-4012-B0BB-DC875F89B111}" type="datetime1">
              <a:rPr lang="en-IN" smtClean="0"/>
              <a:t>10-11-2024</a:t>
            </a:fld>
            <a:endParaRPr lang="en-IN"/>
          </a:p>
        </p:txBody>
      </p:sp>
      <p:sp>
        <p:nvSpPr>
          <p:cNvPr id="6" name="Footer Placeholder 5"/>
          <p:cNvSpPr>
            <a:spLocks noGrp="1"/>
          </p:cNvSpPr>
          <p:nvPr>
            <p:ph type="ftr" sz="quarter" idx="11"/>
          </p:nvPr>
        </p:nvSpPr>
        <p:spPr/>
        <p:txBody>
          <a:bodyPr/>
          <a:lstStyle/>
          <a:p>
            <a:r>
              <a:rPr lang="en-US"/>
              <a:t>22AIE442- Robotic Operating Systems &amp; Robot Simulation</a:t>
            </a:r>
            <a:endParaRPr lang="en-IN"/>
          </a:p>
        </p:txBody>
      </p:sp>
      <p:sp>
        <p:nvSpPr>
          <p:cNvPr id="7" name="Slide Number Placeholder 6"/>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2191744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9B05B2-5A13-4165-98C4-008D49232A0F}" type="datetime1">
              <a:rPr lang="en-IN" smtClean="0"/>
              <a:t>10-11-2024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22AIE442- Robotic Operating Systems &amp; Robot Simulation</a:t>
            </a:r>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149AB3C-57A8-4C7B-9CC1-B65461D10E3F}" type="slidenum">
              <a:rPr lang="en-IN" smtClean="0"/>
              <a:t>‹#›</a:t>
            </a:fld>
            <a:endParaRPr lang="en-IN"/>
          </a:p>
        </p:txBody>
      </p:sp>
    </p:spTree>
    <p:extLst>
      <p:ext uri="{BB962C8B-B14F-4D97-AF65-F5344CB8AC3E}">
        <p14:creationId xmlns:p14="http://schemas.microsoft.com/office/powerpoint/2010/main" val="4159519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hyperlink" Target="https://wiki.ros.org/urdf/XML/sensor" TargetMode="External"/><Relationship Id="rId3" Type="http://schemas.openxmlformats.org/officeDocument/2006/relationships/hyperlink" Target="https://wiki.ros.org/urdf/XML/sensor/proposals" TargetMode="External"/><Relationship Id="rId7" Type="http://schemas.openxmlformats.org/officeDocument/2006/relationships/hyperlink" Target="https://wiki.ros.org/urdf/XML/Gazebo" TargetMode="External"/><Relationship Id="rId2" Type="http://schemas.openxmlformats.org/officeDocument/2006/relationships/hyperlink" Target="https://wiki.ros.org/urdf/XML/robot" TargetMode="External"/><Relationship Id="rId1" Type="http://schemas.openxmlformats.org/officeDocument/2006/relationships/slideLayout" Target="../slideLayouts/slideLayout4.xml"/><Relationship Id="rId6" Type="http://schemas.openxmlformats.org/officeDocument/2006/relationships/hyperlink" Target="https://wiki.ros.org/urdf/XML/joint" TargetMode="External"/><Relationship Id="rId5" Type="http://schemas.openxmlformats.org/officeDocument/2006/relationships/hyperlink" Target="https://wiki.ros.org/urdf/XML/Transmission" TargetMode="External"/><Relationship Id="rId10" Type="http://schemas.openxmlformats.org/officeDocument/2006/relationships/hyperlink" Target="https://wiki.ros.org/urdf/XML/model" TargetMode="External"/><Relationship Id="rId4" Type="http://schemas.openxmlformats.org/officeDocument/2006/relationships/hyperlink" Target="https://wiki.ros.org/urdf/XML/link" TargetMode="External"/><Relationship Id="rId9" Type="http://schemas.openxmlformats.org/officeDocument/2006/relationships/hyperlink" Target="https://wiki.ros.org/urdf/XML/model_stat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iki.ros.org/urdf/X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758" y="899460"/>
            <a:ext cx="10791092" cy="4155140"/>
          </a:xfrm>
        </p:spPr>
        <p:txBody>
          <a:bodyPr>
            <a:normAutofit/>
          </a:bodyPr>
          <a:lstStyle/>
          <a:p>
            <a:pPr eaLnBrk="1" hangingPunct="1"/>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r>
              <a:rPr lang="en-US" b="1" dirty="0">
                <a:solidFill>
                  <a:schemeClr val="accent6">
                    <a:lumMod val="75000"/>
                  </a:schemeClr>
                </a:solidFill>
                <a:latin typeface="Times New Roman" panose="02020603050405020304" pitchFamily="18" charset="0"/>
                <a:cs typeface="Times New Roman" panose="02020603050405020304" pitchFamily="18" charset="0"/>
              </a:rPr>
              <a:t>Introduction to URDF</a:t>
            </a:r>
            <a:br>
              <a:rPr lang="en-US" sz="2800" b="1" dirty="0">
                <a:solidFill>
                  <a:schemeClr val="accent1">
                    <a:lumMod val="75000"/>
                  </a:schemeClr>
                </a:solidFill>
                <a:latin typeface="Times New Roman" panose="02020603050405020304" pitchFamily="18" charset="0"/>
                <a:ea typeface="Microsoft Yi Baiti" panose="03000500000000000000" pitchFamily="66"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p>
        </p:txBody>
      </p:sp>
      <p:sp>
        <p:nvSpPr>
          <p:cNvPr id="9" name="Footer Placeholder 8">
            <a:extLst>
              <a:ext uri="{FF2B5EF4-FFF2-40B4-BE49-F238E27FC236}">
                <a16:creationId xmlns:a16="http://schemas.microsoft.com/office/drawing/2014/main" id="{07F38E49-019A-40DA-9557-16A3808CB971}"/>
              </a:ext>
            </a:extLst>
          </p:cNvPr>
          <p:cNvSpPr>
            <a:spLocks noGrp="1"/>
          </p:cNvSpPr>
          <p:nvPr>
            <p:ph type="ftr" sz="quarter" idx="11"/>
          </p:nvPr>
        </p:nvSpPr>
        <p:spPr>
          <a:xfrm>
            <a:off x="2733674" y="6356349"/>
            <a:ext cx="5172076" cy="365125"/>
          </a:xfrm>
        </p:spPr>
        <p:txBody>
          <a:bodyPr/>
          <a:lstStyle/>
          <a:p>
            <a:r>
              <a:rPr lang="en-US"/>
              <a:t>22AIE442- Robotic Operating Systems &amp; Robot Simulation</a:t>
            </a:r>
            <a:endParaRPr lang="en-US" dirty="0"/>
          </a:p>
        </p:txBody>
      </p:sp>
      <p:sp>
        <p:nvSpPr>
          <p:cNvPr id="7" name="Slide Number Placeholder 6"/>
          <p:cNvSpPr>
            <a:spLocks noGrp="1"/>
          </p:cNvSpPr>
          <p:nvPr>
            <p:ph type="sldNum" sz="quarter" idx="12"/>
          </p:nvPr>
        </p:nvSpPr>
        <p:spPr/>
        <p:txBody>
          <a:bodyPr/>
          <a:lstStyle/>
          <a:p>
            <a:fld id="{00CA7999-AFE1-405A-A671-BB81E86C9A4D}" type="slidenum">
              <a:rPr lang="en-US" smtClean="0"/>
              <a:t>1</a:t>
            </a:fld>
            <a:endParaRPr lang="en-US"/>
          </a:p>
        </p:txBody>
      </p:sp>
      <p:pic>
        <p:nvPicPr>
          <p:cNvPr id="8" name="Picture 7">
            <a:extLst>
              <a:ext uri="{FF2B5EF4-FFF2-40B4-BE49-F238E27FC236}">
                <a16:creationId xmlns:a16="http://schemas.microsoft.com/office/drawing/2014/main" id="{3DAD906D-CE5C-4F8B-BDAE-46D821B5C993}"/>
              </a:ext>
            </a:extLst>
          </p:cNvPr>
          <p:cNvPicPr>
            <a:picLocks noChangeAspect="1"/>
          </p:cNvPicPr>
          <p:nvPr/>
        </p:nvPicPr>
        <p:blipFill>
          <a:blip r:embed="rId2"/>
          <a:stretch>
            <a:fillRect/>
          </a:stretch>
        </p:blipFill>
        <p:spPr>
          <a:xfrm>
            <a:off x="3614738" y="42210"/>
            <a:ext cx="3767138" cy="1079779"/>
          </a:xfrm>
          <a:prstGeom prst="rect">
            <a:avLst/>
          </a:prstGeom>
        </p:spPr>
      </p:pic>
    </p:spTree>
    <p:extLst>
      <p:ext uri="{BB962C8B-B14F-4D97-AF65-F5344CB8AC3E}">
        <p14:creationId xmlns:p14="http://schemas.microsoft.com/office/powerpoint/2010/main" val="810171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26C9C-D9A2-FF35-82AB-0E0CDAB053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15C30D-0A46-F8F2-ECE5-C2489339D366}"/>
              </a:ext>
            </a:extLst>
          </p:cNvPr>
          <p:cNvSpPr>
            <a:spLocks noGrp="1"/>
          </p:cNvSpPr>
          <p:nvPr>
            <p:ph idx="1"/>
          </p:nvPr>
        </p:nvSpPr>
        <p:spPr/>
        <p:txBody>
          <a:bodyPr>
            <a:normAutofit/>
          </a:bodyPr>
          <a:lstStyle/>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URDF is an XML format used to describe the physical properties and structure of a robot. It provides a way to define: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Links: Rigid bodies that make up the robot.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Joints: Connections between links that allow movement.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Visual Elements: Meshes or shapes that represent the robot visually.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Collision Models: Simplified shapes used for collision detection.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Transmission: Mechanisms that connect joints and actuators.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295D0638-8BAA-D19A-6339-E479426720AC}"/>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B410C4B0-6EB0-6B0E-9169-01E705D6546B}"/>
              </a:ext>
            </a:extLst>
          </p:cNvPr>
          <p:cNvSpPr>
            <a:spLocks noGrp="1"/>
          </p:cNvSpPr>
          <p:nvPr>
            <p:ph type="sldNum" sz="quarter" idx="12"/>
          </p:nvPr>
        </p:nvSpPr>
        <p:spPr/>
        <p:txBody>
          <a:bodyPr/>
          <a:lstStyle/>
          <a:p>
            <a:fld id="{5149AB3C-57A8-4C7B-9CC1-B65461D10E3F}" type="slidenum">
              <a:rPr lang="en-IN" smtClean="0"/>
              <a:t>10</a:t>
            </a:fld>
            <a:endParaRPr lang="en-IN"/>
          </a:p>
        </p:txBody>
      </p:sp>
    </p:spTree>
    <p:extLst>
      <p:ext uri="{BB962C8B-B14F-4D97-AF65-F5344CB8AC3E}">
        <p14:creationId xmlns:p14="http://schemas.microsoft.com/office/powerpoint/2010/main" val="34713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AD10-6C1E-EFAA-3705-C3202EE87117}"/>
              </a:ext>
            </a:extLst>
          </p:cNvPr>
          <p:cNvSpPr>
            <a:spLocks noGrp="1"/>
          </p:cNvSpPr>
          <p:nvPr>
            <p:ph type="title"/>
          </p:nvPr>
        </p:nvSpPr>
        <p:spPr>
          <a:xfrm>
            <a:off x="556036" y="451513"/>
            <a:ext cx="8596668" cy="1320800"/>
          </a:xfrm>
        </p:spPr>
        <p:txBody>
          <a:bodyPr/>
          <a:lstStyle/>
          <a:p>
            <a:r>
              <a:rPr lang="en-US" dirty="0" err="1"/>
              <a:t>Eg</a:t>
            </a:r>
            <a:r>
              <a:rPr lang="en-US" dirty="0"/>
              <a:t>:</a:t>
            </a:r>
            <a:endParaRPr lang="en-IN" dirty="0"/>
          </a:p>
        </p:txBody>
      </p:sp>
      <p:sp>
        <p:nvSpPr>
          <p:cNvPr id="3" name="Content Placeholder 2">
            <a:extLst>
              <a:ext uri="{FF2B5EF4-FFF2-40B4-BE49-F238E27FC236}">
                <a16:creationId xmlns:a16="http://schemas.microsoft.com/office/drawing/2014/main" id="{471CADEA-48CF-BAAD-3D29-02F86A7577D6}"/>
              </a:ext>
            </a:extLst>
          </p:cNvPr>
          <p:cNvSpPr>
            <a:spLocks noGrp="1"/>
          </p:cNvSpPr>
          <p:nvPr>
            <p:ph idx="1"/>
          </p:nvPr>
        </p:nvSpPr>
        <p:spPr>
          <a:xfrm>
            <a:off x="556036" y="1966451"/>
            <a:ext cx="8596668" cy="3880773"/>
          </a:xfrm>
        </p:spPr>
        <p:txBody>
          <a:bodyPr>
            <a:noAutofit/>
          </a:bodyPr>
          <a:lstStyle/>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&lt;robot name="</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my_robot</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&lt;link name="</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base_link</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&lt;visual&gt;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&lt;geometry&gt;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&lt;box size="1 1 0.1"/&gt;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&lt;/geometry&gt;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&lt;/visual&gt;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&lt;/link&gt; </a:t>
            </a:r>
          </a:p>
          <a:p>
            <a:endParaRPr lang="en-IN" sz="1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8D26C7D-8FF1-DF42-30EB-CAE165740F0E}"/>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599D3445-CB54-CADC-0F3A-E5CE3AC63ED4}"/>
              </a:ext>
            </a:extLst>
          </p:cNvPr>
          <p:cNvSpPr>
            <a:spLocks noGrp="1"/>
          </p:cNvSpPr>
          <p:nvPr>
            <p:ph type="sldNum" sz="quarter" idx="12"/>
          </p:nvPr>
        </p:nvSpPr>
        <p:spPr/>
        <p:txBody>
          <a:bodyPr/>
          <a:lstStyle/>
          <a:p>
            <a:fld id="{5149AB3C-57A8-4C7B-9CC1-B65461D10E3F}" type="slidenum">
              <a:rPr lang="en-IN" smtClean="0"/>
              <a:t>11</a:t>
            </a:fld>
            <a:endParaRPr lang="en-IN"/>
          </a:p>
        </p:txBody>
      </p:sp>
    </p:spTree>
    <p:extLst>
      <p:ext uri="{BB962C8B-B14F-4D97-AF65-F5344CB8AC3E}">
        <p14:creationId xmlns:p14="http://schemas.microsoft.com/office/powerpoint/2010/main" val="2020653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8966-524B-2D3E-1CBE-036B2D948060}"/>
              </a:ext>
            </a:extLst>
          </p:cNvPr>
          <p:cNvSpPr>
            <a:spLocks noGrp="1"/>
          </p:cNvSpPr>
          <p:nvPr>
            <p:ph type="title"/>
          </p:nvPr>
        </p:nvSpPr>
        <p:spPr>
          <a:xfrm>
            <a:off x="537375" y="236375"/>
            <a:ext cx="8596668" cy="1320800"/>
          </a:xfrm>
        </p:spPr>
        <p:txBody>
          <a:bodyPr/>
          <a:lstStyle/>
          <a:p>
            <a:r>
              <a:rPr lang="en-US" dirty="0" err="1"/>
              <a:t>Eg:cont</a:t>
            </a:r>
            <a:r>
              <a:rPr lang="en-US" dirty="0"/>
              <a:t>.. </a:t>
            </a:r>
            <a:endParaRPr lang="en-IN" dirty="0"/>
          </a:p>
        </p:txBody>
      </p:sp>
      <p:sp>
        <p:nvSpPr>
          <p:cNvPr id="3" name="Content Placeholder 2">
            <a:extLst>
              <a:ext uri="{FF2B5EF4-FFF2-40B4-BE49-F238E27FC236}">
                <a16:creationId xmlns:a16="http://schemas.microsoft.com/office/drawing/2014/main" id="{BCB38F0A-62D0-5904-A2E8-C0C106ADB1B3}"/>
              </a:ext>
            </a:extLst>
          </p:cNvPr>
          <p:cNvSpPr>
            <a:spLocks noGrp="1"/>
          </p:cNvSpPr>
          <p:nvPr>
            <p:ph idx="1"/>
          </p:nvPr>
        </p:nvSpPr>
        <p:spPr>
          <a:xfrm>
            <a:off x="677334" y="1660849"/>
            <a:ext cx="8596668" cy="4380513"/>
          </a:xfrm>
        </p:spPr>
        <p:txBody>
          <a:bodyPr>
            <a:normAutofit fontScale="62500" lnSpcReduction="20000"/>
          </a:bodyPr>
          <a:lstStyle/>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&lt;joint name="base_to_link1" type="fixed"&gt;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&lt;parent link="</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base_link</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&lt;child link="link1"/&gt;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&lt;/joint&gt;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&lt;link name="link1"&gt;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&lt;visual&gt;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&lt;geometry&gt;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&lt;cylinder radius="0.1" length="1.0"/&gt;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&lt;/geometry&gt;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&lt;/visual&gt;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&lt;/link&gt;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&lt;/robot&gt;</a:t>
            </a:r>
            <a:endParaRPr lang="en-IN" dirty="0"/>
          </a:p>
        </p:txBody>
      </p:sp>
      <p:sp>
        <p:nvSpPr>
          <p:cNvPr id="4" name="Footer Placeholder 3">
            <a:extLst>
              <a:ext uri="{FF2B5EF4-FFF2-40B4-BE49-F238E27FC236}">
                <a16:creationId xmlns:a16="http://schemas.microsoft.com/office/drawing/2014/main" id="{0CD97AC4-7BFF-3A0C-77A8-C3A9B35F9ADC}"/>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3848CB44-6B9B-675D-E54C-CBEED43A0260}"/>
              </a:ext>
            </a:extLst>
          </p:cNvPr>
          <p:cNvSpPr>
            <a:spLocks noGrp="1"/>
          </p:cNvSpPr>
          <p:nvPr>
            <p:ph type="sldNum" sz="quarter" idx="12"/>
          </p:nvPr>
        </p:nvSpPr>
        <p:spPr/>
        <p:txBody>
          <a:bodyPr/>
          <a:lstStyle/>
          <a:p>
            <a:fld id="{5149AB3C-57A8-4C7B-9CC1-B65461D10E3F}" type="slidenum">
              <a:rPr lang="en-IN" smtClean="0"/>
              <a:t>12</a:t>
            </a:fld>
            <a:endParaRPr lang="en-IN"/>
          </a:p>
        </p:txBody>
      </p:sp>
    </p:spTree>
    <p:extLst>
      <p:ext uri="{BB962C8B-B14F-4D97-AF65-F5344CB8AC3E}">
        <p14:creationId xmlns:p14="http://schemas.microsoft.com/office/powerpoint/2010/main" val="177730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86AA-9ED5-B575-1AEE-61216AA5139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7F9C7FE9-4362-6E22-B136-E51FA53B3720}"/>
              </a:ext>
            </a:extLst>
          </p:cNvPr>
          <p:cNvPicPr>
            <a:picLocks noGrp="1" noChangeAspect="1"/>
          </p:cNvPicPr>
          <p:nvPr>
            <p:ph idx="1"/>
          </p:nvPr>
        </p:nvPicPr>
        <p:blipFill>
          <a:blip r:embed="rId2"/>
          <a:stretch>
            <a:fillRect/>
          </a:stretch>
        </p:blipFill>
        <p:spPr>
          <a:xfrm>
            <a:off x="3414073" y="2160588"/>
            <a:ext cx="3123892" cy="3881437"/>
          </a:xfrm>
          <a:prstGeom prst="rect">
            <a:avLst/>
          </a:prstGeom>
        </p:spPr>
      </p:pic>
      <p:sp>
        <p:nvSpPr>
          <p:cNvPr id="4" name="Footer Placeholder 3">
            <a:extLst>
              <a:ext uri="{FF2B5EF4-FFF2-40B4-BE49-F238E27FC236}">
                <a16:creationId xmlns:a16="http://schemas.microsoft.com/office/drawing/2014/main" id="{A0C75742-A6D6-EEE2-9EC2-BB5C64B41828}"/>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54D92FD2-9DCF-BFD9-DF42-82437C1338B8}"/>
              </a:ext>
            </a:extLst>
          </p:cNvPr>
          <p:cNvSpPr>
            <a:spLocks noGrp="1"/>
          </p:cNvSpPr>
          <p:nvPr>
            <p:ph type="sldNum" sz="quarter" idx="12"/>
          </p:nvPr>
        </p:nvSpPr>
        <p:spPr/>
        <p:txBody>
          <a:bodyPr/>
          <a:lstStyle/>
          <a:p>
            <a:fld id="{5149AB3C-57A8-4C7B-9CC1-B65461D10E3F}" type="slidenum">
              <a:rPr lang="en-IN" smtClean="0"/>
              <a:t>13</a:t>
            </a:fld>
            <a:endParaRPr lang="en-IN"/>
          </a:p>
        </p:txBody>
      </p:sp>
    </p:spTree>
    <p:extLst>
      <p:ext uri="{BB962C8B-B14F-4D97-AF65-F5344CB8AC3E}">
        <p14:creationId xmlns:p14="http://schemas.microsoft.com/office/powerpoint/2010/main" val="380907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AF46F-36D5-7A75-6E0F-EFDE5571BA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06BBFB-B122-01F1-31C4-ADD6686FD22D}"/>
              </a:ext>
            </a:extLst>
          </p:cNvPr>
          <p:cNvSpPr>
            <a:spLocks noGrp="1"/>
          </p:cNvSpPr>
          <p:nvPr>
            <p:ph sz="half" idx="1"/>
          </p:nvPr>
        </p:nvSpPr>
        <p:spPr/>
        <p:txBody>
          <a:bodyPr>
            <a:normAutofit fontScale="77500" lnSpcReduction="20000"/>
          </a:bodyPr>
          <a:lstStyle/>
          <a:p>
            <a:pPr marL="0" indent="0">
              <a:buNone/>
            </a:pPr>
            <a:r>
              <a:rPr lang="en-IN" sz="1800" dirty="0">
                <a:latin typeface="Times New Roman" panose="02020603050405020304" pitchFamily="18" charset="0"/>
                <a:cs typeface="Times New Roman" panose="02020603050405020304" pitchFamily="18" charset="0"/>
              </a:rPr>
              <a:t>&lt;robot name="</a:t>
            </a:r>
            <a:r>
              <a:rPr lang="en-IN" sz="1800" dirty="0" err="1">
                <a:latin typeface="Times New Roman" panose="02020603050405020304" pitchFamily="18" charset="0"/>
                <a:cs typeface="Times New Roman" panose="02020603050405020304" pitchFamily="18" charset="0"/>
              </a:rPr>
              <a:t>test_robot</a:t>
            </a:r>
            <a:r>
              <a:rPr lang="en-IN" sz="1800" dirty="0">
                <a:latin typeface="Times New Roman" panose="02020603050405020304" pitchFamily="18" charset="0"/>
                <a:cs typeface="Times New Roman" panose="02020603050405020304" pitchFamily="18" charset="0"/>
              </a:rPr>
              <a:t>"&gt;</a:t>
            </a:r>
          </a:p>
          <a:p>
            <a:pPr marL="0" indent="0">
              <a:buNone/>
            </a:pPr>
            <a:r>
              <a:rPr lang="en-IN" sz="1800" dirty="0">
                <a:latin typeface="Times New Roman" panose="02020603050405020304" pitchFamily="18" charset="0"/>
                <a:cs typeface="Times New Roman" panose="02020603050405020304" pitchFamily="18" charset="0"/>
              </a:rPr>
              <a:t>   &lt;link name="link1" /&gt;</a:t>
            </a:r>
          </a:p>
          <a:p>
            <a:pPr marL="0" indent="0">
              <a:buNone/>
            </a:pPr>
            <a:r>
              <a:rPr lang="en-IN" sz="1800" dirty="0">
                <a:latin typeface="Times New Roman" panose="02020603050405020304" pitchFamily="18" charset="0"/>
                <a:cs typeface="Times New Roman" panose="02020603050405020304" pitchFamily="18" charset="0"/>
              </a:rPr>
              <a:t>      &lt;link name="link2" /&gt;</a:t>
            </a:r>
          </a:p>
          <a:p>
            <a:pPr marL="0" indent="0">
              <a:buNone/>
            </a:pPr>
            <a:r>
              <a:rPr lang="en-IN" sz="1800" dirty="0">
                <a:latin typeface="Times New Roman" panose="02020603050405020304" pitchFamily="18" charset="0"/>
                <a:cs typeface="Times New Roman" panose="02020603050405020304" pitchFamily="18" charset="0"/>
              </a:rPr>
              <a:t>      &lt;link name="link3" /&gt;</a:t>
            </a:r>
          </a:p>
          <a:p>
            <a:pPr marL="0" indent="0">
              <a:buNone/>
            </a:pPr>
            <a:r>
              <a:rPr lang="en-IN" sz="1800" dirty="0">
                <a:latin typeface="Times New Roman" panose="02020603050405020304" pitchFamily="18" charset="0"/>
                <a:cs typeface="Times New Roman" panose="02020603050405020304" pitchFamily="18" charset="0"/>
              </a:rPr>
              <a:t>      &lt;link name="link4" /&gt;</a:t>
            </a:r>
          </a:p>
          <a:p>
            <a:pPr marL="0" indent="0">
              <a:buNone/>
            </a:pPr>
            <a:r>
              <a:rPr lang="en-IN" sz="1800" dirty="0">
                <a:latin typeface="Times New Roman" panose="02020603050405020304" pitchFamily="18" charset="0"/>
                <a:cs typeface="Times New Roman" panose="02020603050405020304" pitchFamily="18" charset="0"/>
              </a:rPr>
              <a:t>        &lt;joint name="joint1" type="continuous"&gt;</a:t>
            </a:r>
          </a:p>
          <a:p>
            <a:pPr marL="0" indent="0">
              <a:buNone/>
            </a:pPr>
            <a:r>
              <a:rPr lang="en-IN" sz="1800" dirty="0">
                <a:latin typeface="Times New Roman" panose="02020603050405020304" pitchFamily="18" charset="0"/>
                <a:cs typeface="Times New Roman" panose="02020603050405020304" pitchFamily="18" charset="0"/>
              </a:rPr>
              <a:t>        &lt;parent link="link1"/&gt;</a:t>
            </a:r>
          </a:p>
          <a:p>
            <a:pPr marL="0" indent="0">
              <a:buNone/>
            </a:pPr>
            <a:r>
              <a:rPr lang="en-IN" sz="1800" dirty="0">
                <a:latin typeface="Times New Roman" panose="02020603050405020304" pitchFamily="18" charset="0"/>
                <a:cs typeface="Times New Roman" panose="02020603050405020304" pitchFamily="18" charset="0"/>
              </a:rPr>
              <a:t>        &lt;child link="link2"/&gt;</a:t>
            </a:r>
          </a:p>
          <a:p>
            <a:pPr marL="0" indent="0">
              <a:buNone/>
            </a:pPr>
            <a:r>
              <a:rPr lang="en-IN" sz="1800" dirty="0">
                <a:latin typeface="Times New Roman" panose="02020603050405020304" pitchFamily="18" charset="0"/>
                <a:cs typeface="Times New Roman" panose="02020603050405020304" pitchFamily="18" charset="0"/>
              </a:rPr>
              <a:t>     &lt;/joint&gt;</a:t>
            </a:r>
          </a:p>
          <a:p>
            <a:pPr marL="0" indent="0">
              <a:buNone/>
            </a:pPr>
            <a:r>
              <a:rPr lang="en-IN" sz="1800" dirty="0">
                <a:latin typeface="Times New Roman" panose="02020603050405020304" pitchFamily="18" charset="0"/>
                <a:cs typeface="Times New Roman" panose="02020603050405020304" pitchFamily="18" charset="0"/>
              </a:rPr>
              <a:t>     &lt;joint name="joint2" type="continuous"&gt;</a:t>
            </a:r>
          </a:p>
          <a:p>
            <a:pPr marL="0" indent="0">
              <a:buNone/>
            </a:pPr>
            <a:r>
              <a:rPr lang="en-IN" sz="1800" dirty="0">
                <a:latin typeface="Times New Roman" panose="02020603050405020304" pitchFamily="18" charset="0"/>
                <a:cs typeface="Times New Roman" panose="02020603050405020304" pitchFamily="18" charset="0"/>
              </a:rPr>
              <a:t>       &lt;parent link="link1"/&gt;</a:t>
            </a:r>
          </a:p>
          <a:p>
            <a:pPr marL="0" indent="0">
              <a:buNone/>
            </a:pPr>
            <a:r>
              <a:rPr lang="en-IN" sz="1800" dirty="0">
                <a:latin typeface="Times New Roman" panose="02020603050405020304" pitchFamily="18" charset="0"/>
                <a:cs typeface="Times New Roman" panose="02020603050405020304" pitchFamily="18" charset="0"/>
              </a:rPr>
              <a:t>       &lt;child link="link3"/&gt;</a:t>
            </a:r>
          </a:p>
          <a:p>
            <a:pPr marL="0" indent="0">
              <a:buNone/>
            </a:pPr>
            <a:r>
              <a:rPr lang="en-IN" sz="1800" dirty="0">
                <a:latin typeface="Times New Roman" panose="02020603050405020304" pitchFamily="18" charset="0"/>
                <a:cs typeface="Times New Roman" panose="02020603050405020304" pitchFamily="18" charset="0"/>
              </a:rPr>
              <a:t>     &lt;/joint&gt;</a:t>
            </a:r>
          </a:p>
          <a:p>
            <a:endParaRPr lang="en-IN" dirty="0"/>
          </a:p>
        </p:txBody>
      </p:sp>
      <p:sp>
        <p:nvSpPr>
          <p:cNvPr id="4" name="Content Placeholder 3">
            <a:extLst>
              <a:ext uri="{FF2B5EF4-FFF2-40B4-BE49-F238E27FC236}">
                <a16:creationId xmlns:a16="http://schemas.microsoft.com/office/drawing/2014/main" id="{676966EC-AD37-3129-F567-7CBF962EF137}"/>
              </a:ext>
            </a:extLst>
          </p:cNvPr>
          <p:cNvSpPr>
            <a:spLocks noGrp="1"/>
          </p:cNvSpPr>
          <p:nvPr>
            <p:ph sz="half" idx="2"/>
          </p:nvPr>
        </p:nvSpPr>
        <p:spPr/>
        <p:txBody>
          <a:bodyPr>
            <a:normAutofit fontScale="77500" lnSpcReduction="20000"/>
          </a:bodyPr>
          <a:lstStyle/>
          <a:p>
            <a:pPr marL="0" indent="0">
              <a:buNone/>
            </a:pPr>
            <a:r>
              <a:rPr lang="en-IN" sz="1800" dirty="0">
                <a:latin typeface="Times New Roman" panose="02020603050405020304" pitchFamily="18" charset="0"/>
                <a:cs typeface="Times New Roman" panose="02020603050405020304" pitchFamily="18" charset="0"/>
              </a:rPr>
              <a:t>&lt;joint name="joint3" type="continuous"&gt;</a:t>
            </a:r>
          </a:p>
          <a:p>
            <a:pPr marL="0" indent="0">
              <a:buNone/>
            </a:pPr>
            <a:r>
              <a:rPr lang="en-IN" sz="1800" dirty="0">
                <a:latin typeface="Times New Roman" panose="02020603050405020304" pitchFamily="18" charset="0"/>
                <a:cs typeface="Times New Roman" panose="02020603050405020304" pitchFamily="18" charset="0"/>
              </a:rPr>
              <a:t>       &lt;parent link="link3"/&gt;</a:t>
            </a:r>
          </a:p>
          <a:p>
            <a:pPr marL="0" indent="0">
              <a:buNone/>
            </a:pPr>
            <a:r>
              <a:rPr lang="en-IN" sz="1800" dirty="0">
                <a:latin typeface="Times New Roman" panose="02020603050405020304" pitchFamily="18" charset="0"/>
                <a:cs typeface="Times New Roman" panose="02020603050405020304" pitchFamily="18" charset="0"/>
              </a:rPr>
              <a:t>       &lt;child link="link4"/&gt;</a:t>
            </a:r>
          </a:p>
          <a:p>
            <a:pPr marL="0" indent="0">
              <a:buNone/>
            </a:pPr>
            <a:r>
              <a:rPr lang="en-IN" sz="1800" dirty="0">
                <a:latin typeface="Times New Roman" panose="02020603050405020304" pitchFamily="18" charset="0"/>
                <a:cs typeface="Times New Roman" panose="02020603050405020304" pitchFamily="18" charset="0"/>
              </a:rPr>
              <a:t>     &lt;/joint&gt;</a:t>
            </a:r>
          </a:p>
          <a:p>
            <a:pPr marL="0" indent="0">
              <a:buNone/>
            </a:pPr>
            <a:r>
              <a:rPr lang="en-IN" sz="1800" dirty="0">
                <a:latin typeface="Times New Roman" panose="02020603050405020304" pitchFamily="18" charset="0"/>
                <a:cs typeface="Times New Roman" panose="02020603050405020304" pitchFamily="18" charset="0"/>
              </a:rPr>
              <a:t>   &lt;/robot&gt;</a:t>
            </a:r>
            <a:endParaRPr lang="en-IN" dirty="0"/>
          </a:p>
        </p:txBody>
      </p:sp>
      <p:sp>
        <p:nvSpPr>
          <p:cNvPr id="5" name="Footer Placeholder 4">
            <a:extLst>
              <a:ext uri="{FF2B5EF4-FFF2-40B4-BE49-F238E27FC236}">
                <a16:creationId xmlns:a16="http://schemas.microsoft.com/office/drawing/2014/main" id="{FF5E44CF-A4B5-E795-1CCF-7FC1B116083C}"/>
              </a:ext>
            </a:extLst>
          </p:cNvPr>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a:extLst>
              <a:ext uri="{FF2B5EF4-FFF2-40B4-BE49-F238E27FC236}">
                <a16:creationId xmlns:a16="http://schemas.microsoft.com/office/drawing/2014/main" id="{E21F3EAE-B965-2D11-97AD-4A5B78975CFC}"/>
              </a:ext>
            </a:extLst>
          </p:cNvPr>
          <p:cNvSpPr>
            <a:spLocks noGrp="1"/>
          </p:cNvSpPr>
          <p:nvPr>
            <p:ph type="sldNum" sz="quarter" idx="12"/>
          </p:nvPr>
        </p:nvSpPr>
        <p:spPr/>
        <p:txBody>
          <a:bodyPr/>
          <a:lstStyle/>
          <a:p>
            <a:fld id="{5149AB3C-57A8-4C7B-9CC1-B65461D10E3F}" type="slidenum">
              <a:rPr lang="en-IN" smtClean="0"/>
              <a:t>14</a:t>
            </a:fld>
            <a:endParaRPr lang="en-IN"/>
          </a:p>
        </p:txBody>
      </p:sp>
    </p:spTree>
    <p:extLst>
      <p:ext uri="{BB962C8B-B14F-4D97-AF65-F5344CB8AC3E}">
        <p14:creationId xmlns:p14="http://schemas.microsoft.com/office/powerpoint/2010/main" val="3741692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D13-CD04-C517-464E-7F95EC7992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45C257-A3A8-49BC-5A60-8CC276749965}"/>
              </a:ext>
            </a:extLst>
          </p:cNvPr>
          <p:cNvSpPr>
            <a:spLocks noGrp="1"/>
          </p:cNvSpPr>
          <p:nvPr>
            <p:ph sz="half" idx="1"/>
          </p:nvPr>
        </p:nvSpPr>
        <p:spPr/>
        <p:txBody>
          <a:bodyPr>
            <a:normAutofit fontScale="62500" lnSpcReduction="20000"/>
          </a:bodyPr>
          <a:lstStyle/>
          <a:p>
            <a:pPr algn="l"/>
            <a:r>
              <a:rPr lang="en-US" b="0" i="0" dirty="0">
                <a:solidFill>
                  <a:srgbClr val="333333"/>
                </a:solidFill>
                <a:effectLst/>
                <a:latin typeface="Helvetica Neue"/>
              </a:rPr>
              <a:t>XML Specifications</a:t>
            </a:r>
          </a:p>
          <a:p>
            <a:pPr algn="l">
              <a:buFont typeface="+mj-lt"/>
              <a:buAutoNum type="arabicPeriod"/>
            </a:pPr>
            <a:r>
              <a:rPr lang="en-US" b="0" i="0" u="none" strike="noStrike" dirty="0">
                <a:solidFill>
                  <a:srgbClr val="2B7FCF"/>
                </a:solidFill>
                <a:effectLst/>
                <a:latin typeface="Helvetica Neue"/>
                <a:hlinkClick r:id="rId2"/>
              </a:rPr>
              <a:t>robot</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all properties of a robot.</a:t>
            </a:r>
          </a:p>
          <a:p>
            <a:pPr algn="l">
              <a:buFont typeface="+mj-lt"/>
              <a:buAutoNum type="arabicPeriod"/>
            </a:pPr>
            <a:r>
              <a:rPr lang="en-US" b="0" i="0" u="none" strike="noStrike" dirty="0">
                <a:solidFill>
                  <a:srgbClr val="2B7FCF"/>
                </a:solidFill>
                <a:effectLst/>
                <a:latin typeface="Helvetica Neue"/>
                <a:hlinkClick r:id="rId3"/>
              </a:rPr>
              <a:t>sensor/proposals</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a sensor, such as a camera, ray sensor, </a:t>
            </a:r>
            <a:r>
              <a:rPr lang="en-US" b="0" i="0" dirty="0" err="1">
                <a:solidFill>
                  <a:srgbClr val="333333"/>
                </a:solidFill>
                <a:effectLst/>
                <a:latin typeface="Helvetica Neue"/>
              </a:rPr>
              <a:t>etc</a:t>
            </a:r>
            <a:endParaRPr lang="en-US" b="0" i="0" dirty="0">
              <a:solidFill>
                <a:srgbClr val="333333"/>
              </a:solidFill>
              <a:effectLst/>
              <a:latin typeface="Helvetica Neue"/>
            </a:endParaRPr>
          </a:p>
          <a:p>
            <a:pPr algn="l">
              <a:buFont typeface="+mj-lt"/>
              <a:buAutoNum type="arabicPeriod"/>
            </a:pPr>
            <a:r>
              <a:rPr lang="en-US" b="0" i="0" u="none" strike="noStrike" dirty="0">
                <a:solidFill>
                  <a:srgbClr val="2B7FCF"/>
                </a:solidFill>
                <a:effectLst/>
                <a:latin typeface="Helvetica Neue"/>
                <a:hlinkClick r:id="rId4"/>
              </a:rPr>
              <a:t>link</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the kinematic and dynamic properties of a link.</a:t>
            </a:r>
          </a:p>
          <a:p>
            <a:pPr algn="l">
              <a:buFont typeface="+mj-lt"/>
              <a:buAutoNum type="arabicPeriod"/>
            </a:pPr>
            <a:r>
              <a:rPr lang="en-US" b="0" i="0" u="none" strike="noStrike" dirty="0">
                <a:solidFill>
                  <a:srgbClr val="2B7FCF"/>
                </a:solidFill>
                <a:effectLst/>
                <a:latin typeface="Helvetica Neue"/>
                <a:hlinkClick r:id="rId5"/>
              </a:rPr>
              <a:t>transmission</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Transmissions link actuators to joints and represents their mechanical coupling</a:t>
            </a:r>
          </a:p>
          <a:p>
            <a:pPr algn="l">
              <a:buFont typeface="+mj-lt"/>
              <a:buAutoNum type="arabicPeriod"/>
            </a:pPr>
            <a:r>
              <a:rPr lang="en-US" b="0" i="0" u="none" strike="noStrike" dirty="0">
                <a:solidFill>
                  <a:srgbClr val="2B7FCF"/>
                </a:solidFill>
                <a:effectLst/>
                <a:latin typeface="Helvetica Neue"/>
                <a:hlinkClick r:id="rId6"/>
              </a:rPr>
              <a:t>joint</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the kinematic and dynamic properties of a joint.</a:t>
            </a:r>
          </a:p>
          <a:p>
            <a:pPr algn="l">
              <a:buFont typeface="+mj-lt"/>
              <a:buAutoNum type="arabicPeriod"/>
            </a:pPr>
            <a:r>
              <a:rPr lang="en-US" b="0" i="0" u="none" strike="noStrike" dirty="0" err="1">
                <a:solidFill>
                  <a:srgbClr val="2B7FCF"/>
                </a:solidFill>
                <a:effectLst/>
                <a:latin typeface="Helvetica Neue"/>
                <a:hlinkClick r:id="rId7"/>
              </a:rPr>
              <a:t>gazebo</a:t>
            </a:r>
            <a:r>
              <a:rPr lang="en-US" b="0" i="0" dirty="0" err="1">
                <a:solidFill>
                  <a:srgbClr val="333333"/>
                </a:solidFill>
                <a:effectLst/>
                <a:latin typeface="Helvetica Neue"/>
              </a:rPr>
              <a:t>Describes</a:t>
            </a:r>
            <a:r>
              <a:rPr lang="en-US" b="0" i="0" dirty="0">
                <a:solidFill>
                  <a:srgbClr val="333333"/>
                </a:solidFill>
                <a:effectLst/>
                <a:latin typeface="Helvetica Neue"/>
              </a:rPr>
              <a:t> simulation properties, such as damping, friction, </a:t>
            </a:r>
            <a:r>
              <a:rPr lang="en-US" b="0" i="0" dirty="0" err="1">
                <a:solidFill>
                  <a:srgbClr val="333333"/>
                </a:solidFill>
                <a:effectLst/>
                <a:latin typeface="Helvetica Neue"/>
              </a:rPr>
              <a:t>etc</a:t>
            </a:r>
            <a:endParaRPr lang="en-US" b="0" i="0" dirty="0">
              <a:solidFill>
                <a:srgbClr val="333333"/>
              </a:solidFill>
              <a:effectLst/>
              <a:latin typeface="Helvetica Neue"/>
            </a:endParaRPr>
          </a:p>
          <a:p>
            <a:endParaRPr lang="en-IN" dirty="0"/>
          </a:p>
        </p:txBody>
      </p:sp>
      <p:sp>
        <p:nvSpPr>
          <p:cNvPr id="4" name="Content Placeholder 3">
            <a:extLst>
              <a:ext uri="{FF2B5EF4-FFF2-40B4-BE49-F238E27FC236}">
                <a16:creationId xmlns:a16="http://schemas.microsoft.com/office/drawing/2014/main" id="{D43852F4-6319-3C33-1CB1-2BF7FA812AAC}"/>
              </a:ext>
            </a:extLst>
          </p:cNvPr>
          <p:cNvSpPr>
            <a:spLocks noGrp="1"/>
          </p:cNvSpPr>
          <p:nvPr>
            <p:ph sz="half" idx="2"/>
          </p:nvPr>
        </p:nvSpPr>
        <p:spPr/>
        <p:txBody>
          <a:bodyPr>
            <a:normAutofit fontScale="62500" lnSpcReduction="20000"/>
          </a:bodyPr>
          <a:lstStyle/>
          <a:p>
            <a:pPr algn="l">
              <a:buFont typeface="+mj-lt"/>
              <a:buAutoNum type="arabicPeriod"/>
            </a:pPr>
            <a:r>
              <a:rPr lang="en-US" b="0" i="0" u="none" strike="noStrike" dirty="0">
                <a:solidFill>
                  <a:srgbClr val="2B7FCF"/>
                </a:solidFill>
                <a:effectLst/>
                <a:latin typeface="Helvetica Neue"/>
                <a:hlinkClick r:id="rId8"/>
              </a:rPr>
              <a:t>sensor</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a sensor, such as a camera, ray sensor, </a:t>
            </a:r>
            <a:r>
              <a:rPr lang="en-US" b="0" i="0" dirty="0" err="1">
                <a:solidFill>
                  <a:srgbClr val="333333"/>
                </a:solidFill>
                <a:effectLst/>
                <a:latin typeface="Helvetica Neue"/>
              </a:rPr>
              <a:t>etc</a:t>
            </a:r>
            <a:endParaRPr lang="en-US" b="0" i="0" dirty="0">
              <a:solidFill>
                <a:srgbClr val="333333"/>
              </a:solidFill>
              <a:effectLst/>
              <a:latin typeface="Helvetica Neue"/>
            </a:endParaRPr>
          </a:p>
          <a:p>
            <a:pPr algn="l">
              <a:buFont typeface="+mj-lt"/>
              <a:buAutoNum type="arabicPeriod"/>
            </a:pPr>
            <a:r>
              <a:rPr lang="en-US" b="0" i="0" u="none" strike="noStrike" dirty="0" err="1">
                <a:solidFill>
                  <a:srgbClr val="2B7FCF"/>
                </a:solidFill>
                <a:effectLst/>
                <a:latin typeface="Helvetica Neue"/>
                <a:hlinkClick r:id="rId9"/>
              </a:rPr>
              <a:t>model_state</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the state of a model at a certain time</a:t>
            </a:r>
          </a:p>
          <a:p>
            <a:pPr algn="l">
              <a:buFont typeface="+mj-lt"/>
              <a:buAutoNum type="arabicPeriod"/>
            </a:pPr>
            <a:r>
              <a:rPr lang="en-US" b="0" i="0" u="none" strike="noStrike" dirty="0">
                <a:solidFill>
                  <a:srgbClr val="2B7FCF"/>
                </a:solidFill>
                <a:effectLst/>
                <a:latin typeface="Helvetica Neue"/>
                <a:hlinkClick r:id="rId10"/>
              </a:rPr>
              <a:t>model</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the kinematic and dynamic properties of a robot structure.</a:t>
            </a:r>
          </a:p>
          <a:p>
            <a:endParaRPr lang="en-IN" dirty="0"/>
          </a:p>
        </p:txBody>
      </p:sp>
      <p:sp>
        <p:nvSpPr>
          <p:cNvPr id="5" name="Footer Placeholder 4">
            <a:extLst>
              <a:ext uri="{FF2B5EF4-FFF2-40B4-BE49-F238E27FC236}">
                <a16:creationId xmlns:a16="http://schemas.microsoft.com/office/drawing/2014/main" id="{BE2ED2F3-E5F1-2E96-1885-9211F6E841F4}"/>
              </a:ext>
            </a:extLst>
          </p:cNvPr>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a:extLst>
              <a:ext uri="{FF2B5EF4-FFF2-40B4-BE49-F238E27FC236}">
                <a16:creationId xmlns:a16="http://schemas.microsoft.com/office/drawing/2014/main" id="{650F3805-4E8C-BE82-8191-81CD004F991B}"/>
              </a:ext>
            </a:extLst>
          </p:cNvPr>
          <p:cNvSpPr>
            <a:spLocks noGrp="1"/>
          </p:cNvSpPr>
          <p:nvPr>
            <p:ph type="sldNum" sz="quarter" idx="12"/>
          </p:nvPr>
        </p:nvSpPr>
        <p:spPr/>
        <p:txBody>
          <a:bodyPr/>
          <a:lstStyle/>
          <a:p>
            <a:fld id="{5149AB3C-57A8-4C7B-9CC1-B65461D10E3F}" type="slidenum">
              <a:rPr lang="en-IN" smtClean="0"/>
              <a:t>15</a:t>
            </a:fld>
            <a:endParaRPr lang="en-IN"/>
          </a:p>
        </p:txBody>
      </p:sp>
    </p:spTree>
    <p:extLst>
      <p:ext uri="{BB962C8B-B14F-4D97-AF65-F5344CB8AC3E}">
        <p14:creationId xmlns:p14="http://schemas.microsoft.com/office/powerpoint/2010/main" val="427565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5FAA-3416-CB92-DB08-BDB77EEF6399}"/>
              </a:ext>
            </a:extLst>
          </p:cNvPr>
          <p:cNvSpPr>
            <a:spLocks noGrp="1"/>
          </p:cNvSpPr>
          <p:nvPr>
            <p:ph type="title"/>
          </p:nvPr>
        </p:nvSpPr>
        <p:spPr/>
        <p:txBody>
          <a:bodyPr/>
          <a:lstStyle/>
          <a:p>
            <a:r>
              <a:rPr lang="en-US" dirty="0"/>
              <a:t>Simple URDF</a:t>
            </a:r>
            <a:endParaRPr lang="en-IN" dirty="0"/>
          </a:p>
        </p:txBody>
      </p:sp>
      <p:sp>
        <p:nvSpPr>
          <p:cNvPr id="3" name="Content Placeholder 2">
            <a:extLst>
              <a:ext uri="{FF2B5EF4-FFF2-40B4-BE49-F238E27FC236}">
                <a16:creationId xmlns:a16="http://schemas.microsoft.com/office/drawing/2014/main" id="{366CB95E-D0D3-539C-AFE4-6024F7C491D6}"/>
              </a:ext>
            </a:extLst>
          </p:cNvPr>
          <p:cNvSpPr>
            <a:spLocks noGrp="1"/>
          </p:cNvSpPr>
          <p:nvPr>
            <p:ph idx="1"/>
          </p:nvPr>
        </p:nvSpPr>
        <p:spPr/>
        <p:txBody>
          <a:bodyPr>
            <a:normAutofit fontScale="77500" lnSpcReduction="20000"/>
          </a:bodyPr>
          <a:lstStyle/>
          <a:p>
            <a:pPr marL="0" indent="0">
              <a:buNone/>
            </a:pPr>
            <a:r>
              <a:rPr lang="en-IN" dirty="0"/>
              <a:t>&lt;?xml version="1.0"?&gt;</a:t>
            </a:r>
          </a:p>
          <a:p>
            <a:pPr marL="0" indent="0">
              <a:buNone/>
            </a:pPr>
            <a:r>
              <a:rPr lang="en-IN" dirty="0"/>
              <a:t>&lt;robot name="</a:t>
            </a:r>
            <a:r>
              <a:rPr lang="en-IN" dirty="0" err="1"/>
              <a:t>simple_robot</a:t>
            </a:r>
            <a:r>
              <a:rPr lang="en-IN" dirty="0"/>
              <a:t>"&gt;</a:t>
            </a:r>
          </a:p>
          <a:p>
            <a:pPr marL="0" indent="0">
              <a:buNone/>
            </a:pPr>
            <a:r>
              <a:rPr lang="en-IN" dirty="0"/>
              <a:t>  &lt;!-- Base link --&gt;</a:t>
            </a:r>
          </a:p>
          <a:p>
            <a:pPr marL="0" indent="0">
              <a:buNone/>
            </a:pPr>
            <a:r>
              <a:rPr lang="en-IN" dirty="0"/>
              <a:t>  &lt;link name="</a:t>
            </a:r>
            <a:r>
              <a:rPr lang="en-IN" dirty="0" err="1"/>
              <a:t>base_link</a:t>
            </a:r>
            <a:r>
              <a:rPr lang="en-IN" dirty="0"/>
              <a:t>"&gt;</a:t>
            </a:r>
          </a:p>
          <a:p>
            <a:pPr marL="0" indent="0">
              <a:buNone/>
            </a:pPr>
            <a:r>
              <a:rPr lang="en-IN" dirty="0"/>
              <a:t>    &lt;visual&gt;</a:t>
            </a:r>
          </a:p>
          <a:p>
            <a:pPr marL="0" indent="0">
              <a:buNone/>
            </a:pPr>
            <a:r>
              <a:rPr lang="en-IN" dirty="0"/>
              <a:t>      &lt;geometry&gt;</a:t>
            </a:r>
          </a:p>
          <a:p>
            <a:pPr marL="0" indent="0">
              <a:buNone/>
            </a:pPr>
            <a:r>
              <a:rPr lang="en-IN" dirty="0"/>
              <a:t>        &lt;box size="0.2 0.2 0.1" /&gt;</a:t>
            </a:r>
          </a:p>
          <a:p>
            <a:pPr marL="0" indent="0">
              <a:buNone/>
            </a:pPr>
            <a:r>
              <a:rPr lang="en-IN" dirty="0"/>
              <a:t>      &lt;/geometry&gt;</a:t>
            </a:r>
          </a:p>
          <a:p>
            <a:pPr marL="0" indent="0">
              <a:buNone/>
            </a:pPr>
            <a:r>
              <a:rPr lang="en-IN" dirty="0"/>
              <a:t>      &lt;material name="</a:t>
            </a:r>
            <a:r>
              <a:rPr lang="en-IN" dirty="0" err="1"/>
              <a:t>gray</a:t>
            </a:r>
            <a:r>
              <a:rPr lang="en-IN" dirty="0"/>
              <a:t>"&gt;</a:t>
            </a:r>
          </a:p>
          <a:p>
            <a:pPr marL="0" indent="0">
              <a:buNone/>
            </a:pPr>
            <a:r>
              <a:rPr lang="en-IN" dirty="0"/>
              <a:t>        &lt;</a:t>
            </a:r>
            <a:r>
              <a:rPr lang="en-IN" dirty="0" err="1"/>
              <a:t>color</a:t>
            </a:r>
            <a:r>
              <a:rPr lang="en-IN" dirty="0"/>
              <a:t> </a:t>
            </a:r>
            <a:r>
              <a:rPr lang="en-IN" dirty="0" err="1"/>
              <a:t>rgba</a:t>
            </a:r>
            <a:r>
              <a:rPr lang="en-IN" dirty="0"/>
              <a:t>="0.5 0.5 0.5 1" /&gt;</a:t>
            </a:r>
          </a:p>
          <a:p>
            <a:pPr marL="0" indent="0">
              <a:buNone/>
            </a:pPr>
            <a:r>
              <a:rPr lang="en-IN" dirty="0"/>
              <a:t>      &lt;/material&gt;</a:t>
            </a:r>
          </a:p>
          <a:p>
            <a:pPr marL="0" indent="0">
              <a:buNone/>
            </a:pPr>
            <a:r>
              <a:rPr lang="en-IN" dirty="0"/>
              <a:t>    &lt;/visual&gt;</a:t>
            </a:r>
          </a:p>
          <a:p>
            <a:pPr marL="0" indent="0">
              <a:buNone/>
            </a:pPr>
            <a:r>
              <a:rPr lang="en-IN" dirty="0"/>
              <a:t>  &lt;/link&gt;</a:t>
            </a:r>
          </a:p>
          <a:p>
            <a:endParaRPr lang="en-IN" dirty="0"/>
          </a:p>
          <a:p>
            <a:endParaRPr lang="en-IN" dirty="0"/>
          </a:p>
        </p:txBody>
      </p:sp>
      <p:sp>
        <p:nvSpPr>
          <p:cNvPr id="4" name="Footer Placeholder 3">
            <a:extLst>
              <a:ext uri="{FF2B5EF4-FFF2-40B4-BE49-F238E27FC236}">
                <a16:creationId xmlns:a16="http://schemas.microsoft.com/office/drawing/2014/main" id="{706C58F9-2FDA-0161-FF36-905EE569645C}"/>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225EC944-DB78-D585-FF2B-DFD1A6B718C9}"/>
              </a:ext>
            </a:extLst>
          </p:cNvPr>
          <p:cNvSpPr>
            <a:spLocks noGrp="1"/>
          </p:cNvSpPr>
          <p:nvPr>
            <p:ph type="sldNum" sz="quarter" idx="12"/>
          </p:nvPr>
        </p:nvSpPr>
        <p:spPr/>
        <p:txBody>
          <a:bodyPr/>
          <a:lstStyle/>
          <a:p>
            <a:fld id="{5149AB3C-57A8-4C7B-9CC1-B65461D10E3F}" type="slidenum">
              <a:rPr lang="en-IN" smtClean="0"/>
              <a:t>16</a:t>
            </a:fld>
            <a:endParaRPr lang="en-IN"/>
          </a:p>
        </p:txBody>
      </p:sp>
    </p:spTree>
    <p:extLst>
      <p:ext uri="{BB962C8B-B14F-4D97-AF65-F5344CB8AC3E}">
        <p14:creationId xmlns:p14="http://schemas.microsoft.com/office/powerpoint/2010/main" val="2177495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843C-A518-9815-AAD8-3E028D7A1116}"/>
              </a:ext>
            </a:extLst>
          </p:cNvPr>
          <p:cNvSpPr>
            <a:spLocks noGrp="1"/>
          </p:cNvSpPr>
          <p:nvPr>
            <p:ph type="title"/>
          </p:nvPr>
        </p:nvSpPr>
        <p:spPr/>
        <p:txBody>
          <a:bodyPr/>
          <a:lstStyle/>
          <a:p>
            <a:r>
              <a:rPr lang="en-US" dirty="0"/>
              <a:t>Simple URDF </a:t>
            </a:r>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41B84A8E-088A-6D89-4989-B146339699B6}"/>
              </a:ext>
            </a:extLst>
          </p:cNvPr>
          <p:cNvSpPr>
            <a:spLocks noGrp="1"/>
          </p:cNvSpPr>
          <p:nvPr>
            <p:ph idx="1"/>
          </p:nvPr>
        </p:nvSpPr>
        <p:spPr/>
        <p:txBody>
          <a:bodyPr>
            <a:normAutofit fontScale="92500" lnSpcReduction="20000"/>
          </a:bodyPr>
          <a:lstStyle/>
          <a:p>
            <a:pPr marL="0" indent="0">
              <a:buNone/>
            </a:pPr>
            <a:r>
              <a:rPr lang="en-IN" dirty="0"/>
              <a:t> &lt;!-- Arm link --&gt;</a:t>
            </a:r>
          </a:p>
          <a:p>
            <a:pPr marL="0" indent="0">
              <a:buNone/>
            </a:pPr>
            <a:r>
              <a:rPr lang="en-IN" dirty="0"/>
              <a:t>  &lt;link name="</a:t>
            </a:r>
            <a:r>
              <a:rPr lang="en-IN" dirty="0" err="1"/>
              <a:t>arm_link</a:t>
            </a:r>
            <a:r>
              <a:rPr lang="en-IN" dirty="0"/>
              <a:t>"&gt;</a:t>
            </a:r>
          </a:p>
          <a:p>
            <a:pPr marL="0" indent="0">
              <a:buNone/>
            </a:pPr>
            <a:r>
              <a:rPr lang="en-IN" dirty="0"/>
              <a:t>    &lt;visual&gt;</a:t>
            </a:r>
          </a:p>
          <a:p>
            <a:pPr marL="0" indent="0">
              <a:buNone/>
            </a:pPr>
            <a:r>
              <a:rPr lang="en-IN" dirty="0"/>
              <a:t>      &lt;geometry&gt;</a:t>
            </a:r>
          </a:p>
          <a:p>
            <a:pPr marL="0" indent="0">
              <a:buNone/>
            </a:pPr>
            <a:r>
              <a:rPr lang="en-IN" dirty="0"/>
              <a:t>        &lt;cylinder radius="0.05" length="0.5" /&gt;</a:t>
            </a:r>
          </a:p>
          <a:p>
            <a:pPr marL="0" indent="0">
              <a:buNone/>
            </a:pPr>
            <a:r>
              <a:rPr lang="en-IN" dirty="0"/>
              <a:t>      &lt;/geometry&gt;</a:t>
            </a:r>
          </a:p>
          <a:p>
            <a:pPr marL="0" indent="0">
              <a:buNone/>
            </a:pPr>
            <a:r>
              <a:rPr lang="en-IN" dirty="0"/>
              <a:t>      &lt;material name="blue"&gt;</a:t>
            </a:r>
          </a:p>
          <a:p>
            <a:pPr marL="0" indent="0">
              <a:buNone/>
            </a:pPr>
            <a:r>
              <a:rPr lang="en-IN" dirty="0"/>
              <a:t>        &lt;</a:t>
            </a:r>
            <a:r>
              <a:rPr lang="en-IN" dirty="0" err="1"/>
              <a:t>color</a:t>
            </a:r>
            <a:r>
              <a:rPr lang="en-IN" dirty="0"/>
              <a:t> </a:t>
            </a:r>
            <a:r>
              <a:rPr lang="en-IN" dirty="0" err="1"/>
              <a:t>rgba</a:t>
            </a:r>
            <a:r>
              <a:rPr lang="en-IN" dirty="0"/>
              <a:t>="0 0 1 1" /&gt;</a:t>
            </a:r>
          </a:p>
          <a:p>
            <a:pPr marL="0" indent="0">
              <a:buNone/>
            </a:pPr>
            <a:r>
              <a:rPr lang="en-IN" dirty="0"/>
              <a:t>      &lt;/material&gt;</a:t>
            </a:r>
          </a:p>
          <a:p>
            <a:pPr marL="0" indent="0">
              <a:buNone/>
            </a:pPr>
            <a:r>
              <a:rPr lang="en-IN" dirty="0"/>
              <a:t>    &lt;/visual&gt;</a:t>
            </a:r>
          </a:p>
          <a:p>
            <a:pPr marL="0" indent="0">
              <a:buNone/>
            </a:pPr>
            <a:r>
              <a:rPr lang="en-IN" dirty="0"/>
              <a:t>  &lt;/link&gt;</a:t>
            </a:r>
          </a:p>
          <a:p>
            <a:endParaRPr lang="en-IN" dirty="0"/>
          </a:p>
          <a:p>
            <a:endParaRPr lang="en-IN" dirty="0"/>
          </a:p>
        </p:txBody>
      </p:sp>
      <p:sp>
        <p:nvSpPr>
          <p:cNvPr id="4" name="Footer Placeholder 3">
            <a:extLst>
              <a:ext uri="{FF2B5EF4-FFF2-40B4-BE49-F238E27FC236}">
                <a16:creationId xmlns:a16="http://schemas.microsoft.com/office/drawing/2014/main" id="{74481BBE-5473-A8F3-07AF-7C825B04CB6C}"/>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1927A089-02C5-4569-1048-D70E4C4AB626}"/>
              </a:ext>
            </a:extLst>
          </p:cNvPr>
          <p:cNvSpPr>
            <a:spLocks noGrp="1"/>
          </p:cNvSpPr>
          <p:nvPr>
            <p:ph type="sldNum" sz="quarter" idx="12"/>
          </p:nvPr>
        </p:nvSpPr>
        <p:spPr/>
        <p:txBody>
          <a:bodyPr/>
          <a:lstStyle/>
          <a:p>
            <a:fld id="{5149AB3C-57A8-4C7B-9CC1-B65461D10E3F}" type="slidenum">
              <a:rPr lang="en-IN" smtClean="0"/>
              <a:t>17</a:t>
            </a:fld>
            <a:endParaRPr lang="en-IN"/>
          </a:p>
        </p:txBody>
      </p:sp>
    </p:spTree>
    <p:extLst>
      <p:ext uri="{BB962C8B-B14F-4D97-AF65-F5344CB8AC3E}">
        <p14:creationId xmlns:p14="http://schemas.microsoft.com/office/powerpoint/2010/main" val="1749942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5752-C83F-81BB-3705-A52B1A8D597D}"/>
              </a:ext>
            </a:extLst>
          </p:cNvPr>
          <p:cNvSpPr>
            <a:spLocks noGrp="1"/>
          </p:cNvSpPr>
          <p:nvPr>
            <p:ph type="title"/>
          </p:nvPr>
        </p:nvSpPr>
        <p:spPr/>
        <p:txBody>
          <a:bodyPr/>
          <a:lstStyle/>
          <a:p>
            <a:r>
              <a:rPr lang="en-US" dirty="0"/>
              <a:t>Simple URDF </a:t>
            </a:r>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5A4BBE47-7B45-0318-1798-5E7CC3543B27}"/>
              </a:ext>
            </a:extLst>
          </p:cNvPr>
          <p:cNvSpPr>
            <a:spLocks noGrp="1"/>
          </p:cNvSpPr>
          <p:nvPr>
            <p:ph idx="1"/>
          </p:nvPr>
        </p:nvSpPr>
        <p:spPr/>
        <p:txBody>
          <a:bodyPr/>
          <a:lstStyle/>
          <a:p>
            <a:pPr marL="0" indent="0">
              <a:buNone/>
            </a:pPr>
            <a:r>
              <a:rPr lang="en-IN" dirty="0"/>
              <a:t> &lt;!-- Joint connecting the base and the arm --&gt;</a:t>
            </a:r>
          </a:p>
          <a:p>
            <a:pPr marL="0" indent="0">
              <a:buNone/>
            </a:pPr>
            <a:r>
              <a:rPr lang="en-IN" dirty="0"/>
              <a:t>  &lt;joint name="</a:t>
            </a:r>
            <a:r>
              <a:rPr lang="en-IN" dirty="0" err="1"/>
              <a:t>base_to_arm</a:t>
            </a:r>
            <a:r>
              <a:rPr lang="en-IN" dirty="0"/>
              <a:t>" type="revolute"&gt;</a:t>
            </a:r>
          </a:p>
          <a:p>
            <a:pPr marL="0" indent="0">
              <a:buNone/>
            </a:pPr>
            <a:r>
              <a:rPr lang="en-IN" dirty="0"/>
              <a:t>    &lt;parent link="</a:t>
            </a:r>
            <a:r>
              <a:rPr lang="en-IN" dirty="0" err="1"/>
              <a:t>base_link</a:t>
            </a:r>
            <a:r>
              <a:rPr lang="en-IN" dirty="0"/>
              <a:t>" /&gt;</a:t>
            </a:r>
          </a:p>
          <a:p>
            <a:pPr marL="0" indent="0">
              <a:buNone/>
            </a:pPr>
            <a:r>
              <a:rPr lang="en-IN" dirty="0"/>
              <a:t>    &lt;child link="</a:t>
            </a:r>
            <a:r>
              <a:rPr lang="en-IN" dirty="0" err="1"/>
              <a:t>arm_link</a:t>
            </a:r>
            <a:r>
              <a:rPr lang="en-IN" dirty="0"/>
              <a:t>" /&gt;</a:t>
            </a:r>
          </a:p>
          <a:p>
            <a:pPr marL="0" indent="0">
              <a:buNone/>
            </a:pPr>
            <a:r>
              <a:rPr lang="en-IN" dirty="0"/>
              <a:t>    &lt;origin </a:t>
            </a:r>
            <a:r>
              <a:rPr lang="en-IN" dirty="0" err="1"/>
              <a:t>xyz</a:t>
            </a:r>
            <a:r>
              <a:rPr lang="en-IN" dirty="0"/>
              <a:t>="0 0 0.05" </a:t>
            </a:r>
            <a:r>
              <a:rPr lang="en-IN" dirty="0" err="1"/>
              <a:t>rpy</a:t>
            </a:r>
            <a:r>
              <a:rPr lang="en-IN" dirty="0"/>
              <a:t>="0 0 0" /&gt;</a:t>
            </a:r>
          </a:p>
          <a:p>
            <a:pPr marL="0" indent="0">
              <a:buNone/>
            </a:pPr>
            <a:r>
              <a:rPr lang="en-IN" dirty="0"/>
              <a:t>    &lt;axis </a:t>
            </a:r>
            <a:r>
              <a:rPr lang="en-IN" dirty="0" err="1"/>
              <a:t>xyz</a:t>
            </a:r>
            <a:r>
              <a:rPr lang="en-IN" dirty="0"/>
              <a:t>="0 0 1" /&gt;</a:t>
            </a:r>
          </a:p>
          <a:p>
            <a:pPr marL="0" indent="0">
              <a:buNone/>
            </a:pPr>
            <a:r>
              <a:rPr lang="en-IN" dirty="0"/>
              <a:t>    &lt;limit lower="0" upper="1.57" effort="10" velocity="1" /&gt;</a:t>
            </a:r>
          </a:p>
          <a:p>
            <a:pPr marL="0" indent="0">
              <a:buNone/>
            </a:pPr>
            <a:r>
              <a:rPr lang="en-IN" dirty="0"/>
              <a:t>  &lt;/joint&gt;</a:t>
            </a:r>
          </a:p>
          <a:p>
            <a:pPr marL="0" indent="0">
              <a:buNone/>
            </a:pPr>
            <a:r>
              <a:rPr lang="en-IN" dirty="0"/>
              <a:t>&lt;/robot&gt;</a:t>
            </a:r>
          </a:p>
        </p:txBody>
      </p:sp>
      <p:sp>
        <p:nvSpPr>
          <p:cNvPr id="4" name="Footer Placeholder 3">
            <a:extLst>
              <a:ext uri="{FF2B5EF4-FFF2-40B4-BE49-F238E27FC236}">
                <a16:creationId xmlns:a16="http://schemas.microsoft.com/office/drawing/2014/main" id="{2C6732E2-3DB9-1EBA-E82F-9F4D7A755B95}"/>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B6E36BA6-3B20-F134-4222-8DB45F9F36EF}"/>
              </a:ext>
            </a:extLst>
          </p:cNvPr>
          <p:cNvSpPr>
            <a:spLocks noGrp="1"/>
          </p:cNvSpPr>
          <p:nvPr>
            <p:ph type="sldNum" sz="quarter" idx="12"/>
          </p:nvPr>
        </p:nvSpPr>
        <p:spPr/>
        <p:txBody>
          <a:bodyPr/>
          <a:lstStyle/>
          <a:p>
            <a:fld id="{5149AB3C-57A8-4C7B-9CC1-B65461D10E3F}" type="slidenum">
              <a:rPr lang="en-IN" smtClean="0"/>
              <a:t>18</a:t>
            </a:fld>
            <a:endParaRPr lang="en-IN"/>
          </a:p>
        </p:txBody>
      </p:sp>
    </p:spTree>
    <p:extLst>
      <p:ext uri="{BB962C8B-B14F-4D97-AF65-F5344CB8AC3E}">
        <p14:creationId xmlns:p14="http://schemas.microsoft.com/office/powerpoint/2010/main" val="427336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408F-C3F6-CEC8-8163-B47BD8706B67}"/>
              </a:ext>
            </a:extLst>
          </p:cNvPr>
          <p:cNvSpPr>
            <a:spLocks noGrp="1"/>
          </p:cNvSpPr>
          <p:nvPr>
            <p:ph type="title"/>
          </p:nvPr>
        </p:nvSpPr>
        <p:spPr/>
        <p:txBody>
          <a:bodyPr/>
          <a:lstStyle/>
          <a:p>
            <a:r>
              <a:rPr lang="en-IN" b="0" i="0" dirty="0">
                <a:solidFill>
                  <a:srgbClr val="111111"/>
                </a:solidFill>
                <a:effectLst/>
                <a:latin typeface="Roboto"/>
              </a:rPr>
              <a:t>Unified Robot Description Forma</a:t>
            </a:r>
            <a:r>
              <a:rPr lang="en-IN" dirty="0">
                <a:solidFill>
                  <a:srgbClr val="111111"/>
                </a:solidFill>
                <a:latin typeface="Roboto"/>
              </a:rPr>
              <a:t>t1</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A065A4B-0F3E-4DCB-6628-611985C7B766}"/>
              </a:ext>
            </a:extLst>
          </p:cNvPr>
          <p:cNvSpPr>
            <a:spLocks noGrp="1"/>
          </p:cNvSpPr>
          <p:nvPr>
            <p:ph idx="1"/>
          </p:nvPr>
        </p:nvSpPr>
        <p:spPr/>
        <p:txBody>
          <a:bodyPr/>
          <a:lstStyle/>
          <a:p>
            <a:r>
              <a:rPr lang="en-US" b="0" i="0" dirty="0">
                <a:solidFill>
                  <a:srgbClr val="1C1E21"/>
                </a:solidFill>
                <a:effectLst/>
                <a:latin typeface="system-ui"/>
              </a:rPr>
              <a:t>URDF describes a robot as a tree of </a:t>
            </a:r>
            <a:r>
              <a:rPr lang="en-US" b="0" i="1" dirty="0">
                <a:solidFill>
                  <a:srgbClr val="1C1E21"/>
                </a:solidFill>
                <a:effectLst/>
                <a:latin typeface="system-ui"/>
              </a:rPr>
              <a:t>links</a:t>
            </a:r>
            <a:r>
              <a:rPr lang="en-US" b="0" i="0" dirty="0">
                <a:solidFill>
                  <a:srgbClr val="1C1E21"/>
                </a:solidFill>
                <a:effectLst/>
                <a:latin typeface="system-ui"/>
              </a:rPr>
              <a:t>, that are connected by </a:t>
            </a:r>
            <a:r>
              <a:rPr lang="en-US" b="0" i="1" dirty="0">
                <a:solidFill>
                  <a:srgbClr val="1C1E21"/>
                </a:solidFill>
                <a:effectLst/>
                <a:latin typeface="system-ui"/>
              </a:rPr>
              <a:t>joints</a:t>
            </a:r>
            <a:r>
              <a:rPr lang="en-US" b="0" i="0" dirty="0">
                <a:solidFill>
                  <a:srgbClr val="1C1E21"/>
                </a:solidFill>
                <a:effectLst/>
                <a:latin typeface="system-ui"/>
              </a:rPr>
              <a:t>. The links represent the physical components of the robot, and the joints represent how one link moves relative to another link, effectively defining the location of the links in space.</a:t>
            </a:r>
          </a:p>
          <a:p>
            <a:pPr algn="l"/>
            <a:r>
              <a:rPr lang="en-US" b="0" i="0" dirty="0">
                <a:solidFill>
                  <a:srgbClr val="1C1E21"/>
                </a:solidFill>
                <a:effectLst/>
                <a:latin typeface="system-ui"/>
              </a:rPr>
              <a:t>When we write our URDF file we need to figure out how to split the robot up sensibly into links (and joints). There are two main reasons we would designate a link/joint:</a:t>
            </a:r>
          </a:p>
          <a:p>
            <a:pPr algn="l">
              <a:buFont typeface="Arial" panose="020B0604020202020204" pitchFamily="34" charset="0"/>
              <a:buChar char="•"/>
            </a:pPr>
            <a:r>
              <a:rPr lang="en-US" b="0" i="0" dirty="0">
                <a:solidFill>
                  <a:srgbClr val="1C1E21"/>
                </a:solidFill>
                <a:effectLst/>
                <a:latin typeface="system-ui"/>
              </a:rPr>
              <a:t>A part of the robot is moving relative to another part (e.g. each segment of a robotic arm)</a:t>
            </a:r>
          </a:p>
          <a:p>
            <a:pPr algn="l">
              <a:buFont typeface="Arial" panose="020B0604020202020204" pitchFamily="34" charset="0"/>
              <a:buChar char="•"/>
            </a:pPr>
            <a:r>
              <a:rPr lang="en-US" b="0" i="0" dirty="0">
                <a:solidFill>
                  <a:srgbClr val="1C1E21"/>
                </a:solidFill>
                <a:effectLst/>
                <a:latin typeface="system-ui"/>
              </a:rPr>
              <a:t>A part that is not moving relative to another part, but it is convenient to have its own reference point and transform (a common example would be the location of a sensor such as a camera or lidar)</a:t>
            </a:r>
          </a:p>
          <a:p>
            <a:endParaRPr lang="en-IN" sz="18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844ED39-F6A3-071B-3A8D-3A60F4BE3B73}"/>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04C21070-120E-9029-201B-3161C8B2ED3A}"/>
              </a:ext>
            </a:extLst>
          </p:cNvPr>
          <p:cNvSpPr>
            <a:spLocks noGrp="1"/>
          </p:cNvSpPr>
          <p:nvPr>
            <p:ph type="sldNum" sz="quarter" idx="12"/>
          </p:nvPr>
        </p:nvSpPr>
        <p:spPr/>
        <p:txBody>
          <a:bodyPr/>
          <a:lstStyle/>
          <a:p>
            <a:fld id="{5149AB3C-57A8-4C7B-9CC1-B65461D10E3F}" type="slidenum">
              <a:rPr lang="en-IN" smtClean="0"/>
              <a:t>2</a:t>
            </a:fld>
            <a:endParaRPr lang="en-IN"/>
          </a:p>
        </p:txBody>
      </p:sp>
    </p:spTree>
    <p:extLst>
      <p:ext uri="{BB962C8B-B14F-4D97-AF65-F5344CB8AC3E}">
        <p14:creationId xmlns:p14="http://schemas.microsoft.com/office/powerpoint/2010/main" val="520146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8FC7-3A8E-4029-6CD6-737E062674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4D8B0E-65DB-FEC6-F26F-02F681AB5116}"/>
              </a:ext>
            </a:extLst>
          </p:cNvPr>
          <p:cNvSpPr>
            <a:spLocks noGrp="1"/>
          </p:cNvSpPr>
          <p:nvPr>
            <p:ph idx="1"/>
          </p:nvPr>
        </p:nvSpPr>
        <p:spPr/>
        <p:txBody>
          <a:bodyPr/>
          <a:lstStyle/>
          <a:p>
            <a:pPr algn="l"/>
            <a:r>
              <a:rPr lang="en-US" b="0" i="0" dirty="0">
                <a:solidFill>
                  <a:srgbClr val="1C1E21"/>
                </a:solidFill>
                <a:effectLst/>
                <a:latin typeface="system-ui"/>
              </a:rPr>
              <a:t>To cover these scenarios, when we define a joint (the connection between two links) we need to choose what </a:t>
            </a:r>
            <a:r>
              <a:rPr lang="en-US" b="0" i="1" dirty="0">
                <a:solidFill>
                  <a:srgbClr val="1C1E21"/>
                </a:solidFill>
                <a:effectLst/>
                <a:latin typeface="system-ui"/>
              </a:rPr>
              <a:t>type</a:t>
            </a:r>
            <a:r>
              <a:rPr lang="en-US" b="0" i="0" dirty="0">
                <a:solidFill>
                  <a:srgbClr val="1C1E21"/>
                </a:solidFill>
                <a:effectLst/>
                <a:latin typeface="system-ui"/>
              </a:rPr>
              <a:t> of joint it is. There are quite a few types, but the most common are:</a:t>
            </a:r>
          </a:p>
          <a:p>
            <a:pPr algn="l">
              <a:buFont typeface="Arial" panose="020B0604020202020204" pitchFamily="34" charset="0"/>
              <a:buChar char="•"/>
            </a:pPr>
            <a:r>
              <a:rPr lang="en-US" b="1" i="0" dirty="0">
                <a:solidFill>
                  <a:srgbClr val="1C1E21"/>
                </a:solidFill>
                <a:effectLst/>
                <a:latin typeface="system-ui"/>
              </a:rPr>
              <a:t>Revolute</a:t>
            </a:r>
            <a:r>
              <a:rPr lang="en-US" b="0" i="0" dirty="0">
                <a:solidFill>
                  <a:srgbClr val="1C1E21"/>
                </a:solidFill>
                <a:effectLst/>
                <a:latin typeface="system-ui"/>
              </a:rPr>
              <a:t> - A rotational motion, with minimum/maximum angle limits.</a:t>
            </a:r>
          </a:p>
          <a:p>
            <a:pPr algn="l">
              <a:buFont typeface="Arial" panose="020B0604020202020204" pitchFamily="34" charset="0"/>
              <a:buChar char="•"/>
            </a:pPr>
            <a:r>
              <a:rPr lang="en-US" b="1" i="0" dirty="0">
                <a:solidFill>
                  <a:srgbClr val="1C1E21"/>
                </a:solidFill>
                <a:effectLst/>
                <a:latin typeface="system-ui"/>
              </a:rPr>
              <a:t>Continuous</a:t>
            </a:r>
            <a:r>
              <a:rPr lang="en-US" b="0" i="0" dirty="0">
                <a:solidFill>
                  <a:srgbClr val="1C1E21"/>
                </a:solidFill>
                <a:effectLst/>
                <a:latin typeface="system-ui"/>
              </a:rPr>
              <a:t> - A rotational motion with no limit (e.g. a wheel).</a:t>
            </a:r>
          </a:p>
          <a:p>
            <a:pPr algn="l">
              <a:buFont typeface="Arial" panose="020B0604020202020204" pitchFamily="34" charset="0"/>
              <a:buChar char="•"/>
            </a:pPr>
            <a:r>
              <a:rPr lang="en-US" b="1" i="0" dirty="0">
                <a:solidFill>
                  <a:srgbClr val="1C1E21"/>
                </a:solidFill>
                <a:effectLst/>
                <a:latin typeface="system-ui"/>
              </a:rPr>
              <a:t>Prismatic</a:t>
            </a:r>
            <a:r>
              <a:rPr lang="en-US" b="0" i="0" dirty="0">
                <a:solidFill>
                  <a:srgbClr val="1C1E21"/>
                </a:solidFill>
                <a:effectLst/>
                <a:latin typeface="system-ui"/>
              </a:rPr>
              <a:t> - A linear sliding motion, with minimum/maximum position limits.</a:t>
            </a:r>
          </a:p>
          <a:p>
            <a:pPr algn="l">
              <a:buFont typeface="Arial" panose="020B0604020202020204" pitchFamily="34" charset="0"/>
              <a:buChar char="•"/>
            </a:pPr>
            <a:r>
              <a:rPr lang="en-US" b="1" i="0" dirty="0">
                <a:solidFill>
                  <a:srgbClr val="1C1E21"/>
                </a:solidFill>
                <a:effectLst/>
                <a:latin typeface="system-ui"/>
              </a:rPr>
              <a:t>Fixed</a:t>
            </a:r>
            <a:r>
              <a:rPr lang="en-US" b="0" i="0" dirty="0">
                <a:solidFill>
                  <a:srgbClr val="1C1E21"/>
                </a:solidFill>
                <a:effectLst/>
                <a:latin typeface="system-ui"/>
              </a:rPr>
              <a:t> - The child link is rigidly connected to the parent link. This is what we use for those "convenience" links.</a:t>
            </a:r>
          </a:p>
          <a:p>
            <a:endParaRPr lang="en-IN" b="1" dirty="0"/>
          </a:p>
        </p:txBody>
      </p:sp>
      <p:sp>
        <p:nvSpPr>
          <p:cNvPr id="4" name="Footer Placeholder 3">
            <a:extLst>
              <a:ext uri="{FF2B5EF4-FFF2-40B4-BE49-F238E27FC236}">
                <a16:creationId xmlns:a16="http://schemas.microsoft.com/office/drawing/2014/main" id="{5D21E088-48B5-719F-E430-D2029842A319}"/>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0E9DDC85-EAF1-4EBC-F98E-413C6FCFB848}"/>
              </a:ext>
            </a:extLst>
          </p:cNvPr>
          <p:cNvSpPr>
            <a:spLocks noGrp="1"/>
          </p:cNvSpPr>
          <p:nvPr>
            <p:ph type="sldNum" sz="quarter" idx="12"/>
          </p:nvPr>
        </p:nvSpPr>
        <p:spPr/>
        <p:txBody>
          <a:bodyPr/>
          <a:lstStyle/>
          <a:p>
            <a:fld id="{5149AB3C-57A8-4C7B-9CC1-B65461D10E3F}" type="slidenum">
              <a:rPr lang="en-IN" smtClean="0"/>
              <a:t>3</a:t>
            </a:fld>
            <a:endParaRPr lang="en-IN"/>
          </a:p>
        </p:txBody>
      </p:sp>
    </p:spTree>
    <p:extLst>
      <p:ext uri="{BB962C8B-B14F-4D97-AF65-F5344CB8AC3E}">
        <p14:creationId xmlns:p14="http://schemas.microsoft.com/office/powerpoint/2010/main" val="1359254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B9DA-10CB-7D03-9175-7AF06199063A}"/>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821DE4DA-8EBF-DA3A-D5E0-C57CBA151FEA}"/>
              </a:ext>
            </a:extLst>
          </p:cNvPr>
          <p:cNvPicPr>
            <a:picLocks noGrp="1" noChangeAspect="1"/>
          </p:cNvPicPr>
          <p:nvPr>
            <p:ph idx="1"/>
          </p:nvPr>
        </p:nvPicPr>
        <p:blipFill>
          <a:blip r:embed="rId2"/>
          <a:stretch>
            <a:fillRect/>
          </a:stretch>
        </p:blipFill>
        <p:spPr>
          <a:xfrm>
            <a:off x="1525853" y="2160588"/>
            <a:ext cx="6900332" cy="3881437"/>
          </a:xfrm>
          <a:prstGeom prst="rect">
            <a:avLst/>
          </a:prstGeom>
        </p:spPr>
      </p:pic>
      <p:sp>
        <p:nvSpPr>
          <p:cNvPr id="4" name="Footer Placeholder 3">
            <a:extLst>
              <a:ext uri="{FF2B5EF4-FFF2-40B4-BE49-F238E27FC236}">
                <a16:creationId xmlns:a16="http://schemas.microsoft.com/office/drawing/2014/main" id="{323983E0-2533-52E7-AFED-32838A58163B}"/>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A67CE1DB-A842-3A83-A8C4-1C87773802E2}"/>
              </a:ext>
            </a:extLst>
          </p:cNvPr>
          <p:cNvSpPr>
            <a:spLocks noGrp="1"/>
          </p:cNvSpPr>
          <p:nvPr>
            <p:ph type="sldNum" sz="quarter" idx="12"/>
          </p:nvPr>
        </p:nvSpPr>
        <p:spPr/>
        <p:txBody>
          <a:bodyPr/>
          <a:lstStyle/>
          <a:p>
            <a:fld id="{5149AB3C-57A8-4C7B-9CC1-B65461D10E3F}" type="slidenum">
              <a:rPr lang="en-IN" smtClean="0"/>
              <a:t>4</a:t>
            </a:fld>
            <a:endParaRPr lang="en-IN"/>
          </a:p>
        </p:txBody>
      </p:sp>
    </p:spTree>
    <p:extLst>
      <p:ext uri="{BB962C8B-B14F-4D97-AF65-F5344CB8AC3E}">
        <p14:creationId xmlns:p14="http://schemas.microsoft.com/office/powerpoint/2010/main" val="2709537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24498-36B5-24C0-6F48-0D3B58CDF039}"/>
              </a:ext>
            </a:extLst>
          </p:cNvPr>
          <p:cNvSpPr>
            <a:spLocks noGrp="1"/>
          </p:cNvSpPr>
          <p:nvPr>
            <p:ph type="title"/>
          </p:nvPr>
        </p:nvSpPr>
        <p:spPr/>
        <p:txBody>
          <a:bodyPr/>
          <a:lstStyle/>
          <a:p>
            <a:r>
              <a:rPr lang="en-IN" b="1" i="0" dirty="0">
                <a:solidFill>
                  <a:srgbClr val="1C1E21"/>
                </a:solidFill>
                <a:effectLst/>
                <a:latin typeface="system-ui"/>
              </a:rPr>
              <a:t>The URDF Syntax</a:t>
            </a:r>
            <a:br>
              <a:rPr lang="en-IN" b="1" i="0" dirty="0">
                <a:solidFill>
                  <a:srgbClr val="1C1E21"/>
                </a:solidFill>
                <a:effectLst/>
                <a:latin typeface="system-ui"/>
              </a:rPr>
            </a:br>
            <a:endParaRPr lang="en-IN" dirty="0"/>
          </a:p>
        </p:txBody>
      </p:sp>
      <p:sp>
        <p:nvSpPr>
          <p:cNvPr id="3" name="Content Placeholder 2">
            <a:extLst>
              <a:ext uri="{FF2B5EF4-FFF2-40B4-BE49-F238E27FC236}">
                <a16:creationId xmlns:a16="http://schemas.microsoft.com/office/drawing/2014/main" id="{5AFC3CD4-CE42-2328-9D68-0EF8A5FB81C9}"/>
              </a:ext>
            </a:extLst>
          </p:cNvPr>
          <p:cNvSpPr>
            <a:spLocks noGrp="1"/>
          </p:cNvSpPr>
          <p:nvPr>
            <p:ph idx="1"/>
          </p:nvPr>
        </p:nvSpPr>
        <p:spPr>
          <a:xfrm>
            <a:off x="677334" y="1278295"/>
            <a:ext cx="8596668" cy="4763068"/>
          </a:xfrm>
        </p:spPr>
        <p:txBody>
          <a:bodyPr>
            <a:normAutofit fontScale="92500" lnSpcReduction="20000"/>
          </a:bodyPr>
          <a:lstStyle/>
          <a:p>
            <a:r>
              <a:rPr lang="en-US" b="0" i="0" dirty="0">
                <a:effectLst/>
                <a:latin typeface="system-ui"/>
                <a:hlinkClick r:id="rId2"/>
              </a:rPr>
              <a:t>URDF is based on XML</a:t>
            </a:r>
            <a:r>
              <a:rPr lang="en-US" b="0" i="0" dirty="0">
                <a:solidFill>
                  <a:srgbClr val="1C1E21"/>
                </a:solidFill>
                <a:effectLst/>
                <a:latin typeface="system-ui"/>
              </a:rPr>
              <a:t>, so everything is represented as a series of tags, which can be nested. There are many different tags we can use, but there are three main ones we need to know about.</a:t>
            </a:r>
          </a:p>
          <a:p>
            <a:r>
              <a:rPr lang="en-US" dirty="0"/>
              <a:t>The robot tag and XML declaration</a:t>
            </a:r>
          </a:p>
          <a:p>
            <a:r>
              <a:rPr lang="en-US" dirty="0"/>
              <a:t>A proper XML file should have an XML declaration/prolog in the first line, and then after that will be a single tag (called the root tag), which ALL the other tags live inside of. For a URDF file, this root tag will be the robot tag, and the only thing to note here for now is that we can set the name attribute which lets us (unsurprisingly) specify the name of our robot.</a:t>
            </a:r>
          </a:p>
          <a:p>
            <a:endParaRPr lang="en-US" dirty="0"/>
          </a:p>
          <a:p>
            <a:pPr marL="400050" lvl="1" indent="0">
              <a:buNone/>
            </a:pPr>
            <a:r>
              <a:rPr lang="en-US" dirty="0"/>
              <a:t>&lt;?xml version="1.0"?&gt;</a:t>
            </a:r>
          </a:p>
          <a:p>
            <a:pPr marL="400050" lvl="1" indent="0">
              <a:buNone/>
            </a:pPr>
            <a:r>
              <a:rPr lang="en-US" dirty="0"/>
              <a:t>&lt;robot name="</a:t>
            </a:r>
            <a:r>
              <a:rPr lang="en-US" dirty="0" err="1"/>
              <a:t>my_robot</a:t>
            </a:r>
            <a:r>
              <a:rPr lang="en-US" dirty="0"/>
              <a:t>"&gt;</a:t>
            </a:r>
          </a:p>
          <a:p>
            <a:pPr marL="400050" lvl="1" indent="0">
              <a:buNone/>
            </a:pPr>
            <a:r>
              <a:rPr lang="en-US" dirty="0"/>
              <a:t>   ...</a:t>
            </a:r>
          </a:p>
          <a:p>
            <a:pPr marL="400050" lvl="1" indent="0">
              <a:buNone/>
            </a:pPr>
            <a:r>
              <a:rPr lang="en-US" dirty="0"/>
              <a:t>   all the rest of the tags</a:t>
            </a:r>
          </a:p>
          <a:p>
            <a:pPr marL="400050" lvl="1" indent="0">
              <a:buNone/>
            </a:pPr>
            <a:r>
              <a:rPr lang="en-US" dirty="0"/>
              <a:t>   ...</a:t>
            </a:r>
          </a:p>
          <a:p>
            <a:pPr marL="400050" lvl="1" indent="0">
              <a:buNone/>
            </a:pPr>
            <a:r>
              <a:rPr lang="en-US" dirty="0"/>
              <a:t>&lt;/robot&gt;</a:t>
            </a:r>
          </a:p>
          <a:p>
            <a:endParaRPr lang="en-US" dirty="0"/>
          </a:p>
        </p:txBody>
      </p:sp>
      <p:sp>
        <p:nvSpPr>
          <p:cNvPr id="4" name="Footer Placeholder 3">
            <a:extLst>
              <a:ext uri="{FF2B5EF4-FFF2-40B4-BE49-F238E27FC236}">
                <a16:creationId xmlns:a16="http://schemas.microsoft.com/office/drawing/2014/main" id="{45963CCF-FE24-4C43-D6BD-FC8BD40878DF}"/>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9277F4A2-80E7-D866-66AC-B44D04927876}"/>
              </a:ext>
            </a:extLst>
          </p:cNvPr>
          <p:cNvSpPr>
            <a:spLocks noGrp="1"/>
          </p:cNvSpPr>
          <p:nvPr>
            <p:ph type="sldNum" sz="quarter" idx="12"/>
          </p:nvPr>
        </p:nvSpPr>
        <p:spPr/>
        <p:txBody>
          <a:bodyPr/>
          <a:lstStyle/>
          <a:p>
            <a:fld id="{5149AB3C-57A8-4C7B-9CC1-B65461D10E3F}" type="slidenum">
              <a:rPr lang="en-IN" smtClean="0"/>
              <a:t>5</a:t>
            </a:fld>
            <a:endParaRPr lang="en-IN"/>
          </a:p>
        </p:txBody>
      </p:sp>
    </p:spTree>
    <p:extLst>
      <p:ext uri="{BB962C8B-B14F-4D97-AF65-F5344CB8AC3E}">
        <p14:creationId xmlns:p14="http://schemas.microsoft.com/office/powerpoint/2010/main" val="1205692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C2EFF-C5A4-0F53-A267-9674111E7D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521EF7-7737-DC71-0697-E8D6DE4ECCEA}"/>
              </a:ext>
            </a:extLst>
          </p:cNvPr>
          <p:cNvSpPr>
            <a:spLocks noGrp="1"/>
          </p:cNvSpPr>
          <p:nvPr>
            <p:ph idx="1"/>
          </p:nvPr>
        </p:nvSpPr>
        <p:spPr/>
        <p:txBody>
          <a:bodyPr>
            <a:normAutofit fontScale="85000" lnSpcReduction="20000"/>
          </a:bodyPr>
          <a:lstStyle/>
          <a:p>
            <a:r>
              <a:rPr lang="en-US" dirty="0"/>
              <a:t>A link tag lets us firstly specify the name of a link, as well as some additional characteristics - the visual, collision, and inertial properties. These additional tags are generally optional, however they will be required for certain situations such as simulations (which we'll cover in a later tutorial).</a:t>
            </a:r>
          </a:p>
          <a:p>
            <a:endParaRPr lang="en-US" dirty="0"/>
          </a:p>
          <a:p>
            <a:r>
              <a:rPr lang="en-US" dirty="0"/>
              <a:t>Visual - This is what we see in </a:t>
            </a:r>
            <a:r>
              <a:rPr lang="en-US" dirty="0" err="1"/>
              <a:t>RViz</a:t>
            </a:r>
            <a:r>
              <a:rPr lang="en-US" dirty="0"/>
              <a:t> and Gazebo. We can specify three aspects:</a:t>
            </a:r>
          </a:p>
          <a:p>
            <a:r>
              <a:rPr lang="en-US" dirty="0"/>
              <a:t>Geometry - box/ cylinder / sphere with size parameters, or a mesh</a:t>
            </a:r>
          </a:p>
          <a:p>
            <a:r>
              <a:rPr lang="en-US" dirty="0"/>
              <a:t>Origin - an offset for the geometry so it doesn't need to be </a:t>
            </a:r>
            <a:r>
              <a:rPr lang="en-US" dirty="0" err="1"/>
              <a:t>centred</a:t>
            </a:r>
            <a:r>
              <a:rPr lang="en-US" dirty="0"/>
              <a:t> around the link origin</a:t>
            </a:r>
          </a:p>
          <a:p>
            <a:r>
              <a:rPr lang="en-US" dirty="0"/>
              <a:t>Material - Basically, the </a:t>
            </a:r>
            <a:r>
              <a:rPr lang="en-US" dirty="0" err="1"/>
              <a:t>colour</a:t>
            </a:r>
            <a:r>
              <a:rPr lang="en-US" dirty="0"/>
              <a:t>. We can specify the name of a declared material, or describe the </a:t>
            </a:r>
            <a:r>
              <a:rPr lang="en-US" dirty="0" err="1"/>
              <a:t>colour</a:t>
            </a:r>
            <a:r>
              <a:rPr lang="en-US" dirty="0"/>
              <a:t> directly. (Note that this will set the </a:t>
            </a:r>
            <a:r>
              <a:rPr lang="en-US" dirty="0" err="1"/>
              <a:t>colour</a:t>
            </a:r>
            <a:r>
              <a:rPr lang="en-US" dirty="0"/>
              <a:t> in </a:t>
            </a:r>
            <a:r>
              <a:rPr lang="en-US" dirty="0" err="1"/>
              <a:t>RViz</a:t>
            </a:r>
            <a:r>
              <a:rPr lang="en-US" dirty="0"/>
              <a:t> but not Gazebo, more on that in the next tutorial)</a:t>
            </a:r>
          </a:p>
          <a:p>
            <a:r>
              <a:rPr lang="en-US" dirty="0"/>
              <a:t>Collision - This is used for physics collision calculations. We can set the:</a:t>
            </a:r>
          </a:p>
          <a:p>
            <a:r>
              <a:rPr lang="en-US" dirty="0"/>
              <a:t>Geometry and Origin - Same options as for visual. This will often be copy-pasted from the Visual tag, however we may want a simpler collision geometry (e.g. box instead of a mesh) for computational reasons.</a:t>
            </a:r>
          </a:p>
        </p:txBody>
      </p:sp>
      <p:sp>
        <p:nvSpPr>
          <p:cNvPr id="4" name="Footer Placeholder 3">
            <a:extLst>
              <a:ext uri="{FF2B5EF4-FFF2-40B4-BE49-F238E27FC236}">
                <a16:creationId xmlns:a16="http://schemas.microsoft.com/office/drawing/2014/main" id="{42B35059-C572-A2EA-FB39-90BA7865281E}"/>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51D9F816-AC16-937C-FBD8-1DC3639B0AC4}"/>
              </a:ext>
            </a:extLst>
          </p:cNvPr>
          <p:cNvSpPr>
            <a:spLocks noGrp="1"/>
          </p:cNvSpPr>
          <p:nvPr>
            <p:ph type="sldNum" sz="quarter" idx="12"/>
          </p:nvPr>
        </p:nvSpPr>
        <p:spPr/>
        <p:txBody>
          <a:bodyPr/>
          <a:lstStyle/>
          <a:p>
            <a:fld id="{5149AB3C-57A8-4C7B-9CC1-B65461D10E3F}" type="slidenum">
              <a:rPr lang="en-IN" smtClean="0"/>
              <a:t>6</a:t>
            </a:fld>
            <a:endParaRPr lang="en-IN"/>
          </a:p>
        </p:txBody>
      </p:sp>
    </p:spTree>
    <p:extLst>
      <p:ext uri="{BB962C8B-B14F-4D97-AF65-F5344CB8AC3E}">
        <p14:creationId xmlns:p14="http://schemas.microsoft.com/office/powerpoint/2010/main" val="37334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06FD-3BAE-30EB-E5AF-96090F004C87}"/>
              </a:ext>
            </a:extLst>
          </p:cNvPr>
          <p:cNvSpPr>
            <a:spLocks noGrp="1"/>
          </p:cNvSpPr>
          <p:nvPr>
            <p:ph type="title"/>
          </p:nvPr>
        </p:nvSpPr>
        <p:spPr>
          <a:xfrm rot="11173822" flipH="1" flipV="1">
            <a:off x="9458632" y="4302690"/>
            <a:ext cx="2083342" cy="780588"/>
          </a:xfrm>
        </p:spPr>
        <p:txBody>
          <a:bodyPr>
            <a:normAutofit/>
          </a:bodyPr>
          <a:lstStyle/>
          <a:p>
            <a:r>
              <a:rPr lang="en-IN" dirty="0"/>
              <a:t>f</a:t>
            </a:r>
          </a:p>
        </p:txBody>
      </p:sp>
      <p:sp>
        <p:nvSpPr>
          <p:cNvPr id="3" name="Content Placeholder 2">
            <a:extLst>
              <a:ext uri="{FF2B5EF4-FFF2-40B4-BE49-F238E27FC236}">
                <a16:creationId xmlns:a16="http://schemas.microsoft.com/office/drawing/2014/main" id="{41E54BFE-32C0-30D2-D7AE-547F0DFB136A}"/>
              </a:ext>
            </a:extLst>
          </p:cNvPr>
          <p:cNvSpPr>
            <a:spLocks noGrp="1"/>
          </p:cNvSpPr>
          <p:nvPr>
            <p:ph idx="1"/>
          </p:nvPr>
        </p:nvSpPr>
        <p:spPr>
          <a:xfrm>
            <a:off x="-29497" y="2160589"/>
            <a:ext cx="8166779" cy="3880773"/>
          </a:xfrm>
        </p:spPr>
        <p:txBody>
          <a:bodyPr>
            <a:normAutofit lnSpcReduction="10000"/>
          </a:bodyPr>
          <a:lstStyle/>
          <a:p>
            <a:r>
              <a:rPr lang="en-US" dirty="0"/>
              <a:t>Inertial - This is also used for physics calculations, but determines how the link responds to forces. The inertial properties are:</a:t>
            </a:r>
          </a:p>
          <a:p>
            <a:r>
              <a:rPr lang="en-US" dirty="0"/>
              <a:t>Mass - Mass of the link</a:t>
            </a:r>
          </a:p>
          <a:p>
            <a:r>
              <a:rPr lang="en-US" dirty="0"/>
              <a:t>Origin - The </a:t>
            </a:r>
            <a:r>
              <a:rPr lang="en-US" dirty="0" err="1"/>
              <a:t>centre</a:t>
            </a:r>
            <a:r>
              <a:rPr lang="en-US" dirty="0"/>
              <a:t> of mass (</a:t>
            </a:r>
            <a:r>
              <a:rPr lang="en-US" dirty="0" err="1"/>
              <a:t>a.k.a</a:t>
            </a:r>
            <a:r>
              <a:rPr lang="en-US" dirty="0"/>
              <a:t> </a:t>
            </a:r>
            <a:r>
              <a:rPr lang="en-US" dirty="0" err="1"/>
              <a:t>centre</a:t>
            </a:r>
            <a:r>
              <a:rPr lang="en-US" dirty="0"/>
              <a:t> of gravity). This is the point the link could "balance" on (a slightly more confusing concept in 3D). For most simple cases this will just be the </a:t>
            </a:r>
            <a:r>
              <a:rPr lang="en-US" dirty="0" err="1"/>
              <a:t>centre</a:t>
            </a:r>
            <a:r>
              <a:rPr lang="en-US" dirty="0"/>
              <a:t> (same origin as visual/collision).</a:t>
            </a:r>
          </a:p>
          <a:p>
            <a:r>
              <a:rPr lang="en-US" dirty="0"/>
              <a:t>Inertia - The rotational inertia matrix. This is probably the most confusing part of this section. It describes how the distribution of the mass will affect rotation. A list of the matrices for common shapes is available here. A fairly accurate simulation can be achieved by approximating our links as prisms, ellipsoids, or cylinders, however for most purposes a very rough guess will do. Also, don't get inertial and inertia mixed up - the inertia matrix is just one part of the inertial properties.</a:t>
            </a:r>
            <a:endParaRPr lang="en-IN" dirty="0"/>
          </a:p>
          <a:p>
            <a:endParaRPr lang="en-IN" dirty="0"/>
          </a:p>
        </p:txBody>
      </p:sp>
      <p:sp>
        <p:nvSpPr>
          <p:cNvPr id="4" name="Footer Placeholder 3">
            <a:extLst>
              <a:ext uri="{FF2B5EF4-FFF2-40B4-BE49-F238E27FC236}">
                <a16:creationId xmlns:a16="http://schemas.microsoft.com/office/drawing/2014/main" id="{F2EA15B4-D6A0-F7DE-0CB8-3DC2B1BE62D6}"/>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BE5220AB-0D89-F1C5-1805-B1E9169E014D}"/>
              </a:ext>
            </a:extLst>
          </p:cNvPr>
          <p:cNvSpPr>
            <a:spLocks noGrp="1"/>
          </p:cNvSpPr>
          <p:nvPr>
            <p:ph type="sldNum" sz="quarter" idx="12"/>
          </p:nvPr>
        </p:nvSpPr>
        <p:spPr/>
        <p:txBody>
          <a:bodyPr/>
          <a:lstStyle/>
          <a:p>
            <a:fld id="{5149AB3C-57A8-4C7B-9CC1-B65461D10E3F}" type="slidenum">
              <a:rPr lang="en-IN" smtClean="0"/>
              <a:t>7</a:t>
            </a:fld>
            <a:endParaRPr lang="en-IN"/>
          </a:p>
        </p:txBody>
      </p:sp>
      <p:pic>
        <p:nvPicPr>
          <p:cNvPr id="6" name="Content Placeholder 5">
            <a:extLst>
              <a:ext uri="{FF2B5EF4-FFF2-40B4-BE49-F238E27FC236}">
                <a16:creationId xmlns:a16="http://schemas.microsoft.com/office/drawing/2014/main" id="{5C7CCEAB-5C66-6036-18B0-65C55112CB6F}"/>
              </a:ext>
            </a:extLst>
          </p:cNvPr>
          <p:cNvPicPr>
            <a:picLocks noChangeAspect="1"/>
          </p:cNvPicPr>
          <p:nvPr/>
        </p:nvPicPr>
        <p:blipFill>
          <a:blip r:embed="rId2"/>
          <a:stretch>
            <a:fillRect/>
          </a:stretch>
        </p:blipFill>
        <p:spPr>
          <a:xfrm>
            <a:off x="8011460" y="2977227"/>
            <a:ext cx="4180540" cy="3880773"/>
          </a:xfrm>
          <a:prstGeom prst="rect">
            <a:avLst/>
          </a:prstGeom>
        </p:spPr>
      </p:pic>
    </p:spTree>
    <p:extLst>
      <p:ext uri="{BB962C8B-B14F-4D97-AF65-F5344CB8AC3E}">
        <p14:creationId xmlns:p14="http://schemas.microsoft.com/office/powerpoint/2010/main" val="3439798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2EDF-0491-A294-AEB6-51C2017701D2}"/>
              </a:ext>
            </a:extLst>
          </p:cNvPr>
          <p:cNvSpPr>
            <a:spLocks noGrp="1"/>
          </p:cNvSpPr>
          <p:nvPr>
            <p:ph type="title"/>
          </p:nvPr>
        </p:nvSpPr>
        <p:spPr>
          <a:xfrm>
            <a:off x="-1859389" y="462116"/>
            <a:ext cx="296060" cy="45719"/>
          </a:xfrm>
        </p:spPr>
        <p:txBody>
          <a:bodyPr>
            <a:normAutofit fontScale="90000"/>
          </a:bodyPr>
          <a:lstStyle/>
          <a:p>
            <a:r>
              <a:rPr lang="en-IN" dirty="0"/>
              <a:t>f</a:t>
            </a:r>
          </a:p>
        </p:txBody>
      </p:sp>
      <p:sp>
        <p:nvSpPr>
          <p:cNvPr id="3" name="Content Placeholder 2">
            <a:extLst>
              <a:ext uri="{FF2B5EF4-FFF2-40B4-BE49-F238E27FC236}">
                <a16:creationId xmlns:a16="http://schemas.microsoft.com/office/drawing/2014/main" id="{902511D4-B1D5-93B3-BADF-ABA5FDB292CF}"/>
              </a:ext>
            </a:extLst>
          </p:cNvPr>
          <p:cNvSpPr>
            <a:spLocks noGrp="1"/>
          </p:cNvSpPr>
          <p:nvPr>
            <p:ph idx="1"/>
          </p:nvPr>
        </p:nvSpPr>
        <p:spPr>
          <a:xfrm>
            <a:off x="0" y="243298"/>
            <a:ext cx="11965857" cy="3880773"/>
          </a:xfrm>
        </p:spPr>
        <p:txBody>
          <a:bodyPr>
            <a:noAutofit/>
          </a:bodyPr>
          <a:lstStyle/>
          <a:p>
            <a:r>
              <a:rPr lang="en-US" sz="1400" dirty="0"/>
              <a:t>Although we usually think of the robot as being made up of links, the joints are actually where all the detail is in terms of the robot's structure, as they define the link locations, and how they move relative to each other. This is similar to the previous tutorial on the TF system, where although we ultimately want to interact with frames, it's actually the transforms that define where the frames are, so it's important to get them right.</a:t>
            </a:r>
          </a:p>
          <a:p>
            <a:endParaRPr lang="en-US" sz="1400" dirty="0"/>
          </a:p>
          <a:p>
            <a:r>
              <a:rPr lang="en-US" sz="1400" dirty="0"/>
              <a:t>Each joint will need to have the following specified:</a:t>
            </a:r>
          </a:p>
          <a:p>
            <a:endParaRPr lang="en-US" sz="1400" dirty="0"/>
          </a:p>
          <a:p>
            <a:r>
              <a:rPr lang="en-US" sz="1400" dirty="0"/>
              <a:t>Name - A name for the joint. If we don't have this, some things will still work, but other things won't. It's good to name them all just in case.</a:t>
            </a:r>
          </a:p>
          <a:p>
            <a:r>
              <a:rPr lang="en-US" sz="1400" dirty="0"/>
              <a:t>Type - The joint type as mentioned earlier (the four most popular being fixed, prismatic, revolute, and continuous).</a:t>
            </a:r>
          </a:p>
          <a:p>
            <a:r>
              <a:rPr lang="en-US" sz="1400" dirty="0"/>
              <a:t>Parent and child links - Which links this joint defines a relationship between</a:t>
            </a:r>
          </a:p>
          <a:p>
            <a:r>
              <a:rPr lang="en-US" sz="1400" dirty="0"/>
              <a:t>Origin - The relationship between the two links, before any motion is applied</a:t>
            </a:r>
          </a:p>
          <a:p>
            <a:r>
              <a:rPr lang="en-US" sz="1400" dirty="0"/>
              <a:t>For a fixed joint these parameters will be sufficient, but for non-fixed joints we will usually want to specify some other characteristics. There are a few to choose from, but the two most common will be:</a:t>
            </a:r>
          </a:p>
          <a:p>
            <a:endParaRPr lang="en-US" sz="1400" dirty="0"/>
          </a:p>
          <a:p>
            <a:r>
              <a:rPr lang="en-US" sz="1400" dirty="0"/>
              <a:t>Axis - Which axis to move along or around</a:t>
            </a:r>
          </a:p>
          <a:p>
            <a:r>
              <a:rPr lang="en-US" sz="1400" dirty="0"/>
              <a:t>Limits - Physical actuation limits, which may be expected by other parts of the system. These can include:</a:t>
            </a:r>
          </a:p>
          <a:p>
            <a:r>
              <a:rPr lang="en-US" sz="1400" dirty="0"/>
              <a:t>Upper and Lower position limits - in </a:t>
            </a:r>
            <a:r>
              <a:rPr lang="en-US" sz="1400" dirty="0" err="1"/>
              <a:t>metres</a:t>
            </a:r>
            <a:r>
              <a:rPr lang="en-US" sz="1400" dirty="0"/>
              <a:t>/radians</a:t>
            </a:r>
          </a:p>
          <a:p>
            <a:r>
              <a:rPr lang="en-US" sz="1400" dirty="0"/>
              <a:t>Velocity limits - in m/s or rad/s</a:t>
            </a:r>
          </a:p>
          <a:p>
            <a:r>
              <a:rPr lang="en-US" sz="1400" dirty="0"/>
              <a:t>Effort limits - in N or Nm</a:t>
            </a:r>
            <a:endParaRPr lang="en-IN" sz="1400" dirty="0"/>
          </a:p>
        </p:txBody>
      </p:sp>
      <p:sp>
        <p:nvSpPr>
          <p:cNvPr id="4" name="Footer Placeholder 3">
            <a:extLst>
              <a:ext uri="{FF2B5EF4-FFF2-40B4-BE49-F238E27FC236}">
                <a16:creationId xmlns:a16="http://schemas.microsoft.com/office/drawing/2014/main" id="{531F4F11-7DC7-1965-C341-F7D264258D17}"/>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3EA2EE19-D6F0-6FF3-7F87-467B6DC3D32C}"/>
              </a:ext>
            </a:extLst>
          </p:cNvPr>
          <p:cNvSpPr>
            <a:spLocks noGrp="1"/>
          </p:cNvSpPr>
          <p:nvPr>
            <p:ph type="sldNum" sz="quarter" idx="12"/>
          </p:nvPr>
        </p:nvSpPr>
        <p:spPr/>
        <p:txBody>
          <a:bodyPr/>
          <a:lstStyle/>
          <a:p>
            <a:fld id="{5149AB3C-57A8-4C7B-9CC1-B65461D10E3F}" type="slidenum">
              <a:rPr lang="en-IN" smtClean="0"/>
              <a:t>8</a:t>
            </a:fld>
            <a:endParaRPr lang="en-IN"/>
          </a:p>
        </p:txBody>
      </p:sp>
    </p:spTree>
    <p:extLst>
      <p:ext uri="{BB962C8B-B14F-4D97-AF65-F5344CB8AC3E}">
        <p14:creationId xmlns:p14="http://schemas.microsoft.com/office/powerpoint/2010/main" val="199982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B549-C45F-3131-FB2B-D52A03DB241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0AAF137C-0A49-7986-46D9-BEE12AA7DD46}"/>
              </a:ext>
            </a:extLst>
          </p:cNvPr>
          <p:cNvPicPr>
            <a:picLocks noGrp="1" noChangeAspect="1"/>
          </p:cNvPicPr>
          <p:nvPr>
            <p:ph idx="1"/>
          </p:nvPr>
        </p:nvPicPr>
        <p:blipFill>
          <a:blip r:embed="rId2"/>
          <a:stretch>
            <a:fillRect/>
          </a:stretch>
        </p:blipFill>
        <p:spPr>
          <a:xfrm>
            <a:off x="677863" y="2812109"/>
            <a:ext cx="8596312" cy="2578395"/>
          </a:xfrm>
          <a:prstGeom prst="rect">
            <a:avLst/>
          </a:prstGeom>
        </p:spPr>
      </p:pic>
      <p:sp>
        <p:nvSpPr>
          <p:cNvPr id="4" name="Footer Placeholder 3">
            <a:extLst>
              <a:ext uri="{FF2B5EF4-FFF2-40B4-BE49-F238E27FC236}">
                <a16:creationId xmlns:a16="http://schemas.microsoft.com/office/drawing/2014/main" id="{A4076197-1869-877A-C793-E664C814F33F}"/>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42CFED40-242C-F51A-BEEA-8FCF4B9E933A}"/>
              </a:ext>
            </a:extLst>
          </p:cNvPr>
          <p:cNvSpPr>
            <a:spLocks noGrp="1"/>
          </p:cNvSpPr>
          <p:nvPr>
            <p:ph type="sldNum" sz="quarter" idx="12"/>
          </p:nvPr>
        </p:nvSpPr>
        <p:spPr/>
        <p:txBody>
          <a:bodyPr/>
          <a:lstStyle/>
          <a:p>
            <a:fld id="{5149AB3C-57A8-4C7B-9CC1-B65461D10E3F}" type="slidenum">
              <a:rPr lang="en-IN" smtClean="0"/>
              <a:t>9</a:t>
            </a:fld>
            <a:endParaRPr lang="en-IN"/>
          </a:p>
        </p:txBody>
      </p:sp>
    </p:spTree>
    <p:extLst>
      <p:ext uri="{BB962C8B-B14F-4D97-AF65-F5344CB8AC3E}">
        <p14:creationId xmlns:p14="http://schemas.microsoft.com/office/powerpoint/2010/main" val="47999892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1321</TotalTime>
  <Words>1944</Words>
  <Application>Microsoft Office PowerPoint</Application>
  <PresentationFormat>Widescreen</PresentationFormat>
  <Paragraphs>187</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Helvetica Neue</vt:lpstr>
      <vt:lpstr>Roboto</vt:lpstr>
      <vt:lpstr>system-ui</vt:lpstr>
      <vt:lpstr>Times New Roman</vt:lpstr>
      <vt:lpstr>Trebuchet MS</vt:lpstr>
      <vt:lpstr>Wingdings 3</vt:lpstr>
      <vt:lpstr>Facet</vt:lpstr>
      <vt:lpstr>  Introduction to URDF                                                                                     </vt:lpstr>
      <vt:lpstr>Unified Robot Description Format1</vt:lpstr>
      <vt:lpstr>PowerPoint Presentation</vt:lpstr>
      <vt:lpstr>PowerPoint Presentation</vt:lpstr>
      <vt:lpstr>The URDF Syntax </vt:lpstr>
      <vt:lpstr>PowerPoint Presentation</vt:lpstr>
      <vt:lpstr>f</vt:lpstr>
      <vt:lpstr>f</vt:lpstr>
      <vt:lpstr>PowerPoint Presentation</vt:lpstr>
      <vt:lpstr>PowerPoint Presentation</vt:lpstr>
      <vt:lpstr>Eg:</vt:lpstr>
      <vt:lpstr>Eg:cont.. </vt:lpstr>
      <vt:lpstr>PowerPoint Presentation</vt:lpstr>
      <vt:lpstr>PowerPoint Presentation</vt:lpstr>
      <vt:lpstr>PowerPoint Presentation</vt:lpstr>
      <vt:lpstr>Simple URDF</vt:lpstr>
      <vt:lpstr>Simple URDF cont…</vt:lpstr>
      <vt:lpstr>Simple URDF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ROS</dc:title>
  <dc:creator>Dr. DIVYA UDAYAN J</dc:creator>
  <cp:lastModifiedBy>Sujay Bharath raj KOTHA</cp:lastModifiedBy>
  <cp:revision>24</cp:revision>
  <dcterms:created xsi:type="dcterms:W3CDTF">2022-02-20T15:50:33Z</dcterms:created>
  <dcterms:modified xsi:type="dcterms:W3CDTF">2024-11-10T12:40:03Z</dcterms:modified>
</cp:coreProperties>
</file>